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2" r:id="rId8"/>
    <p:sldId id="261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85" r:id="rId17"/>
    <p:sldId id="272" r:id="rId18"/>
    <p:sldId id="286" r:id="rId19"/>
    <p:sldId id="273" r:id="rId20"/>
    <p:sldId id="274" r:id="rId21"/>
    <p:sldId id="287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9999"/>
    <a:srgbClr val="FF9900"/>
    <a:srgbClr val="0066FF"/>
    <a:srgbClr val="00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9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3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92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D0361-15D7-4556-967E-1BC6DC04C461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737DF-AB4F-4934-93DC-755FB18138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75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E4EFD-E367-431F-98E7-8E6367FBBD1E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07584-262A-48CD-AFF9-4A8E002346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17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E8539-055B-44F9-B99B-771263E2AC4A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44D90-3F1D-4238-8D5B-C4B75ED78DC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99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A9299-B194-40BB-B7E8-A539BB1A89E5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2507F-8078-434A-97B1-F37D18C5055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110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D098-CCD7-4EAB-B36F-7A34D6A3EAF3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15C52-4B6E-4D3C-B0A4-E710FA6E556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7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B0384-A162-43EF-A9A0-46124B26FA85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221A-A2E6-4E82-B50A-2400F2BAC21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353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EB1BF-994C-4F64-A60E-D253DB519A6A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A6D69-1D13-484D-83BF-F7948F99213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2592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EC636-43A7-48D0-856B-F840F9B949D8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34262-3F51-4073-869D-0FE9C60D889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83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30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BA01B-A32B-4CC3-87B8-7D9E72300E56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32525-2DC8-4866-A32D-A88482DAAE2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8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9FDF-1EF6-4DC5-B93A-93B54223D52B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1F542-F719-4112-BA89-8059EF15D22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53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2D2E-C159-45C6-9AFE-B7A4FD3D6ED2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9042B-EBF4-4D29-922A-48949FE2F2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136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D0361-15D7-4556-967E-1BC6DC04C461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737DF-AB4F-4934-93DC-755FB181388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436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E4EFD-E367-431F-98E7-8E6367FBBD1E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07584-262A-48CD-AFF9-4A8E002346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2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E8539-055B-44F9-B99B-771263E2AC4A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44D90-3F1D-4238-8D5B-C4B75ED78DC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8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A9299-B194-40BB-B7E8-A539BB1A89E5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2507F-8078-434A-97B1-F37D18C5055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5956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D098-CCD7-4EAB-B36F-7A34D6A3EAF3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15C52-4B6E-4D3C-B0A4-E710FA6E556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84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B0384-A162-43EF-A9A0-46124B26FA85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221A-A2E6-4E82-B50A-2400F2BAC21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6209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EB1BF-994C-4F64-A60E-D253DB519A6A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A6D69-1D13-484D-83BF-F7948F99213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49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563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EC636-43A7-48D0-856B-F840F9B949D8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34262-3F51-4073-869D-0FE9C60D889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155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BA01B-A32B-4CC3-87B8-7D9E72300E56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32525-2DC8-4866-A32D-A88482DAAE2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76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9FDF-1EF6-4DC5-B93A-93B54223D52B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1F542-F719-4112-BA89-8059EF15D22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22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2D2E-C159-45C6-9AFE-B7A4FD3D6ED2}" type="datetime5">
              <a:rPr lang="en-GB">
                <a:solidFill>
                  <a:srgbClr val="000000"/>
                </a:solidFill>
              </a:rPr>
              <a:pPr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9042B-EBF4-4D29-922A-48949FE2F2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72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84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6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8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5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0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6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726C0-156C-4AC2-A498-66D215FBA970}" type="datetimeFigureOut">
              <a:rPr lang="en-US" smtClean="0"/>
              <a:t>12/22/2020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AAC52-659E-48B3-B6BB-E46BE3F39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0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E20137-D8A8-4412-8164-C9501FAD385B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E9345A4-74B8-4C64-A5BF-AC00D6AD503F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02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EE20137-D8A8-4412-8164-C9501FAD385B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22-Dec-20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>
                <a:solidFill>
                  <a:srgbClr val="000000"/>
                </a:solidFill>
              </a:rPr>
              <a:t>COMP36512 Lecture 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E9345A4-74B8-4C64-A5BF-AC00D6AD503F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9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4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3.emf"/><Relationship Id="rId4" Type="http://schemas.openxmlformats.org/officeDocument/2006/relationships/oleObject" Target="../embeddings/Microsoft_Word_97_-_2003_Document5.doc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Bottom-up 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24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759140-B7C5-42F1-AFD1-3F34EE8F64A0}" type="datetime5">
              <a:rPr lang="en-GB" sz="1400"/>
              <a:pPr>
                <a:spcBef>
                  <a:spcPct val="0"/>
                </a:spcBef>
                <a:buFontTx/>
                <a:buNone/>
              </a:pPr>
              <a:t>22-Dec-20</a:t>
            </a:fld>
            <a:endParaRPr lang="en-GB" sz="14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1400"/>
              <a:t>COMP36512 Lecture 9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DBEB2F-AC63-49E7-BF39-BA1B0608055F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838200"/>
          </a:xfrm>
        </p:spPr>
        <p:txBody>
          <a:bodyPr/>
          <a:lstStyle/>
          <a:p>
            <a:r>
              <a:rPr lang="en-GB" smtClean="0"/>
              <a:t>Example: x–2*y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4953000"/>
            <a:ext cx="8763000" cy="1295400"/>
          </a:xfrm>
        </p:spPr>
        <p:txBody>
          <a:bodyPr/>
          <a:lstStyle/>
          <a:p>
            <a:pPr lvl="1"/>
            <a:r>
              <a:rPr lang="en-GB" sz="2400"/>
              <a:t>1. Shift until top of stack is the right end of the handle</a:t>
            </a:r>
          </a:p>
          <a:p>
            <a:pPr lvl="1"/>
            <a:r>
              <a:rPr lang="en-GB" sz="2400"/>
              <a:t>2. Find the left end of the handle and reduce</a:t>
            </a:r>
          </a:p>
          <a:p>
            <a:pPr>
              <a:buFontTx/>
              <a:buNone/>
            </a:pPr>
            <a:r>
              <a:rPr lang="en-GB" sz="2400"/>
              <a:t>(5 shifts, 9 reduces, 1 accept)</a:t>
            </a:r>
          </a:p>
        </p:txBody>
      </p:sp>
      <p:graphicFrame>
        <p:nvGraphicFramePr>
          <p:cNvPr id="11271" name="Object 4"/>
          <p:cNvGraphicFramePr>
            <a:graphicFrameLocks noChangeAspect="1"/>
          </p:cNvGraphicFramePr>
          <p:nvPr/>
        </p:nvGraphicFramePr>
        <p:xfrm>
          <a:off x="1558926" y="1011239"/>
          <a:ext cx="5319713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Document" r:id="rId3" imgW="5321808" imgH="3924300" progId="Word.Document.8">
                  <p:embed/>
                </p:oleObj>
              </mc:Choice>
              <mc:Fallback>
                <p:oleObj name="Document" r:id="rId3" imgW="5321808" imgH="39243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6" y="1011239"/>
                        <a:ext cx="5319713" cy="392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6524625" y="20574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!!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600825" y="29987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!!</a:t>
            </a:r>
          </a:p>
        </p:txBody>
      </p:sp>
      <p:pic>
        <p:nvPicPr>
          <p:cNvPr id="11274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75" y="990601"/>
            <a:ext cx="3481388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4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CBEB5B-FC67-42DB-BD05-89A162B648D7}" type="datetime5">
              <a:rPr lang="en-GB" sz="1400"/>
              <a:pPr>
                <a:spcBef>
                  <a:spcPct val="0"/>
                </a:spcBef>
                <a:buFontTx/>
                <a:buNone/>
              </a:pPr>
              <a:t>22-Dec-20</a:t>
            </a:fld>
            <a:endParaRPr lang="en-GB" sz="140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1400"/>
              <a:t>COMP36512 Lecture 9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EBAAA0-8D76-47CF-AE5B-30464B964C7D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15888"/>
            <a:ext cx="7772400" cy="660400"/>
          </a:xfrm>
        </p:spPr>
        <p:txBody>
          <a:bodyPr/>
          <a:lstStyle/>
          <a:p>
            <a:r>
              <a:rPr lang="en-GB" smtClean="0"/>
              <a:t>Example: x/4+2*y</a:t>
            </a:r>
          </a:p>
        </p:txBody>
      </p:sp>
      <p:graphicFrame>
        <p:nvGraphicFramePr>
          <p:cNvPr id="12294" name="Object 4"/>
          <p:cNvGraphicFramePr>
            <a:graphicFrameLocks noChangeAspect="1"/>
          </p:cNvGraphicFramePr>
          <p:nvPr/>
        </p:nvGraphicFramePr>
        <p:xfrm>
          <a:off x="1560514" y="776289"/>
          <a:ext cx="6289675" cy="639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" r:id="rId3" imgW="5333742" imgH="3923395" progId="Word.Document.8">
                  <p:embed/>
                </p:oleObj>
              </mc:Choice>
              <mc:Fallback>
                <p:oleObj name="Document" r:id="rId3" imgW="5333742" imgH="39233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4" y="776289"/>
                        <a:ext cx="6289675" cy="639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9" y="1196976"/>
            <a:ext cx="3011487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97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GB" smtClean="0"/>
              <a:t>What can go wrong?</a:t>
            </a:r>
            <a:br>
              <a:rPr lang="en-GB" smtClean="0"/>
            </a:br>
            <a:r>
              <a:rPr lang="en-GB" sz="2000"/>
              <a:t>(think about the steps with an exclamation mark in the previous slide)</a:t>
            </a:r>
            <a:endParaRPr lang="en-GB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90600"/>
            <a:ext cx="8991600" cy="5181600"/>
          </a:xfrm>
        </p:spPr>
        <p:txBody>
          <a:bodyPr/>
          <a:lstStyle/>
          <a:p>
            <a:r>
              <a:rPr lang="en-GB" sz="2600" b="1" u="sng"/>
              <a:t>Shift/reduce conflicts</a:t>
            </a:r>
            <a:r>
              <a:rPr lang="en-GB" sz="2600"/>
              <a:t>: the parser cannot decide whether to shift or to reduce. </a:t>
            </a:r>
          </a:p>
          <a:p>
            <a:pPr>
              <a:buFontTx/>
              <a:buNone/>
            </a:pPr>
            <a:r>
              <a:rPr lang="en-GB" sz="2600"/>
              <a:t>	Example: the dangling-else grammar; usually due to ambiguous grammars.</a:t>
            </a:r>
          </a:p>
          <a:p>
            <a:pPr>
              <a:buFontTx/>
              <a:buNone/>
            </a:pPr>
            <a:r>
              <a:rPr lang="en-GB" sz="2600"/>
              <a:t>	Solution: a) modify the grammar; b) resolve in favour of a shift.</a:t>
            </a:r>
          </a:p>
          <a:p>
            <a:r>
              <a:rPr lang="en-GB" sz="2600" b="1" u="sng"/>
              <a:t>Reduce/reduce conflicts</a:t>
            </a:r>
            <a:r>
              <a:rPr lang="en-GB" sz="2600"/>
              <a:t>: the parser cannot decide which of several reductions to make.</a:t>
            </a:r>
          </a:p>
          <a:p>
            <a:pPr>
              <a:buFontTx/>
              <a:buNone/>
            </a:pPr>
            <a:r>
              <a:rPr lang="en-GB" sz="2600"/>
              <a:t>	Example: </a:t>
            </a:r>
            <a:r>
              <a:rPr lang="en-GB" sz="2400" b="1">
                <a:latin typeface="Courier New" panose="02070309020205020404" pitchFamily="49" charset="0"/>
              </a:rPr>
              <a:t>id(id,id)</a:t>
            </a:r>
            <a:r>
              <a:rPr lang="en-GB" sz="2600"/>
              <a:t>; reduction is dependent on whether the first </a:t>
            </a:r>
            <a:r>
              <a:rPr lang="en-GB" sz="2400" b="1">
                <a:latin typeface="Courier New" panose="02070309020205020404" pitchFamily="49" charset="0"/>
              </a:rPr>
              <a:t>id</a:t>
            </a:r>
            <a:r>
              <a:rPr lang="en-GB" sz="2600"/>
              <a:t> refers to array or function.</a:t>
            </a:r>
          </a:p>
          <a:p>
            <a:pPr>
              <a:buFontTx/>
              <a:buNone/>
            </a:pPr>
            <a:r>
              <a:rPr lang="en-GB" sz="2600"/>
              <a:t>	May be difficult to tackle.</a:t>
            </a:r>
          </a:p>
          <a:p>
            <a:pPr>
              <a:lnSpc>
                <a:spcPct val="60000"/>
              </a:lnSpc>
              <a:spcBef>
                <a:spcPct val="0"/>
              </a:spcBef>
              <a:buFontTx/>
              <a:buNone/>
            </a:pPr>
            <a:endParaRPr lang="en-GB" sz="2600"/>
          </a:p>
          <a:p>
            <a:pPr algn="ctr">
              <a:buFontTx/>
              <a:buNone/>
            </a:pPr>
            <a:r>
              <a:rPr lang="en-GB" sz="2400" b="1" i="1"/>
              <a:t>Key to efficient bottom-up parsing: the handle-finding mechanism.</a:t>
            </a:r>
          </a:p>
        </p:txBody>
      </p:sp>
    </p:spTree>
    <p:extLst>
      <p:ext uri="{BB962C8B-B14F-4D97-AF65-F5344CB8AC3E}">
        <p14:creationId xmlns:p14="http://schemas.microsoft.com/office/powerpoint/2010/main" val="21064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86800" cy="990600"/>
          </a:xfrm>
        </p:spPr>
        <p:txBody>
          <a:bodyPr/>
          <a:lstStyle/>
          <a:p>
            <a:r>
              <a:rPr lang="en-GB" dirty="0" smtClean="0"/>
              <a:t>LR(1) grammars</a:t>
            </a:r>
            <a:br>
              <a:rPr lang="en-GB" dirty="0" smtClean="0"/>
            </a:br>
            <a:r>
              <a:rPr lang="en-GB" sz="2000" i="1" dirty="0"/>
              <a:t>(a beautiful example of applying theory to solve a complex problem in practice)</a:t>
            </a:r>
            <a:br>
              <a:rPr lang="en-GB" sz="2000" i="1" dirty="0"/>
            </a:br>
            <a:endParaRPr lang="en-GB" sz="3200" i="1" dirty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90600"/>
            <a:ext cx="9144000" cy="5257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sz="2400" dirty="0"/>
              <a:t>A grammar is LR(1) if, given a rightmost derivation, we </a:t>
            </a:r>
            <a:r>
              <a:rPr lang="en-GB" sz="2400" dirty="0" smtClean="0"/>
              <a:t>can: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sz="24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GB" sz="2400" dirty="0" smtClean="0"/>
              <a:t> </a:t>
            </a:r>
            <a:r>
              <a:rPr lang="en-GB" sz="2400" u="sng" dirty="0"/>
              <a:t>(I) isolate the handle of each right-sentential form, </a:t>
            </a:r>
            <a:r>
              <a:rPr lang="en-GB" sz="2400" u="sng" dirty="0" smtClean="0"/>
              <a:t>and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sz="2400" u="sng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GB" sz="2400" u="sng" dirty="0" smtClean="0"/>
              <a:t> </a:t>
            </a:r>
            <a:r>
              <a:rPr lang="en-GB" sz="2400" u="sng" dirty="0"/>
              <a:t>(II) determine the production by which to reduce</a:t>
            </a:r>
            <a:r>
              <a:rPr lang="en-GB" sz="2400" dirty="0"/>
              <a:t>, by scanning the sentential form from left-to-right, going at most 1 symbol beyond the right-end of the handle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829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LR(1) 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sz="2400" dirty="0" smtClean="0"/>
              <a:t>LR(1) grammars are widely used to construct (automatically) efficient and flexible parsers:</a:t>
            </a:r>
          </a:p>
          <a:p>
            <a:pPr lvl="1">
              <a:spcBef>
                <a:spcPct val="0"/>
              </a:spcBef>
            </a:pPr>
            <a:r>
              <a:rPr lang="en-GB" sz="2000" dirty="0" smtClean="0"/>
              <a:t>Virtually all context-free programming language constructs can be expressed in an LR(1) form.</a:t>
            </a:r>
          </a:p>
          <a:p>
            <a:pPr lvl="1">
              <a:spcBef>
                <a:spcPct val="0"/>
              </a:spcBef>
            </a:pPr>
            <a:r>
              <a:rPr lang="en-GB" sz="2000" dirty="0" smtClean="0"/>
              <a:t>LR grammars are the most general grammars </a:t>
            </a:r>
            <a:r>
              <a:rPr lang="en-GB" sz="2000" dirty="0" err="1" smtClean="0"/>
              <a:t>parsable</a:t>
            </a:r>
            <a:r>
              <a:rPr lang="en-GB" sz="2000" dirty="0" smtClean="0"/>
              <a:t> by a non-backtracking, shift-reduce parser (deterministic CFGs).</a:t>
            </a:r>
          </a:p>
          <a:p>
            <a:pPr lvl="1">
              <a:spcBef>
                <a:spcPct val="0"/>
              </a:spcBef>
            </a:pPr>
            <a:r>
              <a:rPr lang="en-GB" sz="2000" dirty="0" smtClean="0"/>
              <a:t>Parsers can be implemented in time proportional to </a:t>
            </a:r>
            <a:r>
              <a:rPr lang="en-GB" sz="2000" dirty="0" err="1" smtClean="0"/>
              <a:t>tokens+reductions</a:t>
            </a:r>
            <a:r>
              <a:rPr lang="en-GB" sz="2000" dirty="0" smtClean="0"/>
              <a:t>.</a:t>
            </a:r>
          </a:p>
          <a:p>
            <a:pPr lvl="1">
              <a:spcBef>
                <a:spcPct val="0"/>
              </a:spcBef>
            </a:pPr>
            <a:r>
              <a:rPr lang="en-GB" sz="2000" dirty="0" smtClean="0"/>
              <a:t>LR parsers detect an error as soon as possible in a left-to-right scan of the input.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sz="16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GB" sz="1600" dirty="0" smtClean="0"/>
              <a:t>L stands for left-to-right scanning of the input; R for constructing a rightmost derivation in reverse; 1 for the number of input symbols for </a:t>
            </a:r>
            <a:r>
              <a:rPr lang="en-GB" sz="1600" dirty="0" err="1" smtClean="0"/>
              <a:t>lookahead</a:t>
            </a:r>
            <a:r>
              <a:rPr lang="en-GB" sz="16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0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GB" dirty="0" smtClean="0"/>
              <a:t>LR Parsing: Background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914400"/>
            <a:ext cx="9067800" cy="5181600"/>
          </a:xfrm>
        </p:spPr>
        <p:txBody>
          <a:bodyPr/>
          <a:lstStyle/>
          <a:p>
            <a:r>
              <a:rPr lang="en-GB" sz="2800" dirty="0"/>
              <a:t>Read tokens from an input buffer (same as with shift-reduce parsers)</a:t>
            </a:r>
          </a:p>
          <a:p>
            <a:pPr>
              <a:spcBef>
                <a:spcPct val="40000"/>
              </a:spcBef>
            </a:pPr>
            <a:r>
              <a:rPr lang="en-GB" sz="2800" dirty="0"/>
              <a:t>Add an extra state information after each symbol in the stack. The state summarises the information contained in the stack below it. The stack would look like:</a:t>
            </a:r>
          </a:p>
          <a:p>
            <a:pPr>
              <a:buFontTx/>
              <a:buNone/>
            </a:pPr>
            <a:r>
              <a:rPr lang="en-GB" sz="2800" dirty="0"/>
              <a:t>		</a:t>
            </a:r>
            <a:r>
              <a:rPr lang="en-GB" sz="2800" i="1" dirty="0"/>
              <a:t>$ S</a:t>
            </a:r>
            <a:r>
              <a:rPr lang="en-GB" sz="2800" i="1" baseline="-25000" dirty="0"/>
              <a:t>0</a:t>
            </a:r>
            <a:r>
              <a:rPr lang="en-GB" sz="2800" i="1" dirty="0"/>
              <a:t> Expr S</a:t>
            </a:r>
            <a:r>
              <a:rPr lang="en-GB" sz="2800" i="1" baseline="-25000" dirty="0"/>
              <a:t>1</a:t>
            </a:r>
            <a:r>
              <a:rPr lang="en-GB" sz="2800" i="1" dirty="0"/>
              <a:t> - S</a:t>
            </a:r>
            <a:r>
              <a:rPr lang="en-GB" sz="2800" i="1" baseline="-25000" dirty="0"/>
              <a:t>2</a:t>
            </a:r>
            <a:r>
              <a:rPr lang="en-GB" sz="2800" i="1" dirty="0"/>
              <a:t> </a:t>
            </a:r>
            <a:r>
              <a:rPr lang="en-GB" sz="2800" i="1" dirty="0" err="1"/>
              <a:t>num</a:t>
            </a:r>
            <a:r>
              <a:rPr lang="en-GB" sz="2800" i="1" dirty="0"/>
              <a:t> </a:t>
            </a:r>
            <a:r>
              <a:rPr lang="en-GB" sz="2800" i="1" dirty="0" smtClean="0"/>
              <a:t>S</a:t>
            </a:r>
            <a:r>
              <a:rPr lang="en-GB" sz="2800" i="1" baseline="-25000" dirty="0" smtClean="0"/>
              <a:t>3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1772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LR Parsing: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GB" sz="2800" dirty="0" smtClean="0"/>
              <a:t>Use a table that consists of two parts:</a:t>
            </a:r>
          </a:p>
          <a:p>
            <a:pPr lvl="1"/>
            <a:r>
              <a:rPr lang="en-GB" sz="2400" b="1" dirty="0" smtClean="0"/>
              <a:t>action</a:t>
            </a:r>
            <a:r>
              <a:rPr lang="en-GB" sz="2400" dirty="0" smtClean="0"/>
              <a:t>[</a:t>
            </a:r>
            <a:r>
              <a:rPr lang="en-GB" sz="2400" dirty="0" err="1" smtClean="0"/>
              <a:t>state_on_top_of_stack</a:t>
            </a:r>
            <a:r>
              <a:rPr lang="en-GB" sz="2400" dirty="0" smtClean="0"/>
              <a:t>, </a:t>
            </a:r>
            <a:r>
              <a:rPr lang="en-GB" sz="2400" dirty="0" err="1" smtClean="0"/>
              <a:t>input_symbol</a:t>
            </a:r>
            <a:r>
              <a:rPr lang="en-GB" sz="2400" dirty="0" smtClean="0"/>
              <a:t>]: returns one of: shift s (push a symbol and a state); reduce by a rule; accept; error.</a:t>
            </a:r>
          </a:p>
          <a:p>
            <a:pPr lvl="1"/>
            <a:r>
              <a:rPr lang="en-GB" sz="2400" b="1" dirty="0" err="1" smtClean="0"/>
              <a:t>goto</a:t>
            </a:r>
            <a:r>
              <a:rPr lang="en-GB" sz="2400" dirty="0" smtClean="0"/>
              <a:t>[</a:t>
            </a:r>
            <a:r>
              <a:rPr lang="en-GB" sz="2400" dirty="0" err="1" smtClean="0"/>
              <a:t>state_on_top_of_stack,non_terminal_symbol</a:t>
            </a:r>
            <a:r>
              <a:rPr lang="en-GB" sz="2400" dirty="0" smtClean="0"/>
              <a:t>]: returns a new state to push onto the stack after a reduction.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42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D59E81-654E-4DB8-B140-E115A80A6306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1"/>
            <a:ext cx="8915400" cy="688975"/>
          </a:xfrm>
        </p:spPr>
        <p:txBody>
          <a:bodyPr/>
          <a:lstStyle/>
          <a:p>
            <a:r>
              <a:rPr lang="en-GB" sz="4000"/>
              <a:t>The Big Picture: Prelude to what follows</a:t>
            </a:r>
            <a:endParaRPr lang="en-GB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765176"/>
            <a:ext cx="7772400" cy="1749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LR(1) parsers are table-driven, shift-reduce parsers that use a limited right context for handle recognition.</a:t>
            </a:r>
          </a:p>
          <a:p>
            <a:pPr>
              <a:lnSpc>
                <a:spcPct val="90000"/>
              </a:lnSpc>
            </a:pPr>
            <a:r>
              <a:rPr lang="en-GB" sz="2400"/>
              <a:t>They can be built by hand; perfect to automate too!</a:t>
            </a:r>
          </a:p>
          <a:p>
            <a:pPr>
              <a:lnSpc>
                <a:spcPct val="90000"/>
              </a:lnSpc>
            </a:pPr>
            <a:r>
              <a:rPr lang="en-GB" sz="2400" u="sng"/>
              <a:t>Summary</a:t>
            </a:r>
            <a:r>
              <a:rPr lang="en-GB" sz="2400"/>
              <a:t>: Bottom-up parsing is more powerful!</a:t>
            </a:r>
          </a:p>
        </p:txBody>
      </p:sp>
      <p:sp>
        <p:nvSpPr>
          <p:cNvPr id="17415" name="Oval 4"/>
          <p:cNvSpPr>
            <a:spLocks noChangeArrowheads="1"/>
          </p:cNvSpPr>
          <p:nvPr/>
        </p:nvSpPr>
        <p:spPr bwMode="auto">
          <a:xfrm>
            <a:off x="3505200" y="2743200"/>
            <a:ext cx="14478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sz="2400"/>
              <a:t>Scanner</a:t>
            </a:r>
          </a:p>
        </p:txBody>
      </p:sp>
      <p:sp>
        <p:nvSpPr>
          <p:cNvPr id="17416" name="Oval 5"/>
          <p:cNvSpPr>
            <a:spLocks noChangeArrowheads="1"/>
          </p:cNvSpPr>
          <p:nvPr/>
        </p:nvSpPr>
        <p:spPr bwMode="auto">
          <a:xfrm>
            <a:off x="5715000" y="2743200"/>
            <a:ext cx="14478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sz="2000"/>
              <a:t>Table-driven</a:t>
            </a:r>
          </a:p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sz="2000"/>
              <a:t>Parser</a:t>
            </a:r>
            <a:endParaRPr lang="en-GB" sz="2400"/>
          </a:p>
        </p:txBody>
      </p:sp>
      <p:sp>
        <p:nvSpPr>
          <p:cNvPr id="17417" name="Oval 6"/>
          <p:cNvSpPr>
            <a:spLocks noChangeArrowheads="1"/>
          </p:cNvSpPr>
          <p:nvPr/>
        </p:nvSpPr>
        <p:spPr bwMode="auto">
          <a:xfrm>
            <a:off x="3505200" y="3962400"/>
            <a:ext cx="14478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sz="2400"/>
              <a:t>Parser</a:t>
            </a:r>
          </a:p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sz="2400"/>
              <a:t>Generator</a:t>
            </a:r>
          </a:p>
        </p:txBody>
      </p:sp>
      <p:sp>
        <p:nvSpPr>
          <p:cNvPr id="17418" name="Oval 7"/>
          <p:cNvSpPr>
            <a:spLocks noChangeArrowheads="1"/>
          </p:cNvSpPr>
          <p:nvPr/>
        </p:nvSpPr>
        <p:spPr bwMode="auto">
          <a:xfrm>
            <a:off x="5715000" y="3962400"/>
            <a:ext cx="1447800" cy="609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sz="2400"/>
              <a:t>Table</a:t>
            </a:r>
          </a:p>
        </p:txBody>
      </p:sp>
      <p:cxnSp>
        <p:nvCxnSpPr>
          <p:cNvPr id="17419" name="AutoShape 8"/>
          <p:cNvCxnSpPr>
            <a:cxnSpLocks noChangeShapeType="1"/>
            <a:endCxn id="17415" idx="2"/>
          </p:cNvCxnSpPr>
          <p:nvPr/>
        </p:nvCxnSpPr>
        <p:spPr bwMode="auto">
          <a:xfrm>
            <a:off x="2438400" y="3048000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0" name="AutoShape 9"/>
          <p:cNvCxnSpPr>
            <a:cxnSpLocks noChangeShapeType="1"/>
            <a:stCxn id="17415" idx="6"/>
            <a:endCxn id="17416" idx="2"/>
          </p:cNvCxnSpPr>
          <p:nvPr/>
        </p:nvCxnSpPr>
        <p:spPr bwMode="auto">
          <a:xfrm>
            <a:off x="4953000" y="30480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1" name="AutoShape 10"/>
          <p:cNvCxnSpPr>
            <a:cxnSpLocks noChangeShapeType="1"/>
            <a:stCxn id="17416" idx="6"/>
          </p:cNvCxnSpPr>
          <p:nvPr/>
        </p:nvCxnSpPr>
        <p:spPr bwMode="auto">
          <a:xfrm>
            <a:off x="7162800" y="30480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2" name="AutoShape 11"/>
          <p:cNvCxnSpPr>
            <a:cxnSpLocks noChangeShapeType="1"/>
            <a:stCxn id="17417" idx="6"/>
            <a:endCxn id="17418" idx="2"/>
          </p:cNvCxnSpPr>
          <p:nvPr/>
        </p:nvCxnSpPr>
        <p:spPr bwMode="auto">
          <a:xfrm>
            <a:off x="4953000" y="42672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3" name="AutoShape 12"/>
          <p:cNvCxnSpPr>
            <a:cxnSpLocks noChangeShapeType="1"/>
            <a:stCxn id="17416" idx="4"/>
            <a:endCxn id="17418" idx="0"/>
          </p:cNvCxnSpPr>
          <p:nvPr/>
        </p:nvCxnSpPr>
        <p:spPr bwMode="auto">
          <a:xfrm>
            <a:off x="6438900" y="33528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4" name="AutoShape 13"/>
          <p:cNvCxnSpPr>
            <a:cxnSpLocks noChangeShapeType="1"/>
            <a:stCxn id="17418" idx="0"/>
            <a:endCxn id="17416" idx="4"/>
          </p:cNvCxnSpPr>
          <p:nvPr/>
        </p:nvCxnSpPr>
        <p:spPr bwMode="auto">
          <a:xfrm flipV="1">
            <a:off x="6438900" y="33528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5" name="AutoShape 14"/>
          <p:cNvCxnSpPr>
            <a:cxnSpLocks noChangeShapeType="1"/>
          </p:cNvCxnSpPr>
          <p:nvPr/>
        </p:nvCxnSpPr>
        <p:spPr bwMode="auto">
          <a:xfrm>
            <a:off x="2438400" y="4267200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6" name="Text Box 15"/>
          <p:cNvSpPr txBox="1">
            <a:spLocks noChangeArrowheads="1"/>
          </p:cNvSpPr>
          <p:nvPr/>
        </p:nvSpPr>
        <p:spPr bwMode="auto">
          <a:xfrm>
            <a:off x="2193926" y="2632076"/>
            <a:ext cx="9877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source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 code</a:t>
            </a:r>
          </a:p>
        </p:txBody>
      </p:sp>
      <p:sp>
        <p:nvSpPr>
          <p:cNvPr id="17427" name="Text Box 16"/>
          <p:cNvSpPr txBox="1">
            <a:spLocks noChangeArrowheads="1"/>
          </p:cNvSpPr>
          <p:nvPr/>
        </p:nvSpPr>
        <p:spPr bwMode="auto">
          <a:xfrm>
            <a:off x="4876800" y="2971801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000"/>
              <a:t>tokens</a:t>
            </a:r>
            <a:endParaRPr lang="en-GB" sz="2400"/>
          </a:p>
        </p:txBody>
      </p:sp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7299325" y="26320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I.R.</a:t>
            </a:r>
          </a:p>
        </p:txBody>
      </p:sp>
      <p:sp>
        <p:nvSpPr>
          <p:cNvPr id="17429" name="Text Box 18"/>
          <p:cNvSpPr txBox="1">
            <a:spLocks noChangeArrowheads="1"/>
          </p:cNvSpPr>
          <p:nvPr/>
        </p:nvSpPr>
        <p:spPr bwMode="auto">
          <a:xfrm>
            <a:off x="2193925" y="3851275"/>
            <a:ext cx="128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grammar</a:t>
            </a:r>
          </a:p>
        </p:txBody>
      </p:sp>
      <p:sp>
        <p:nvSpPr>
          <p:cNvPr id="17430" name="Text Box 19"/>
          <p:cNvSpPr txBox="1">
            <a:spLocks noChangeArrowheads="1"/>
          </p:cNvSpPr>
          <p:nvPr/>
        </p:nvSpPr>
        <p:spPr bwMode="auto">
          <a:xfrm>
            <a:off x="7620001" y="3352801"/>
            <a:ext cx="2886075" cy="1609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2200"/>
              <a:t>The table encodes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/>
              <a:t>grammatical knowledge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2200"/>
              <a:t>It is used to determine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/>
              <a:t>the shift-reduce parsing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/>
              <a:t>decision.</a:t>
            </a:r>
          </a:p>
        </p:txBody>
      </p:sp>
      <p:sp>
        <p:nvSpPr>
          <p:cNvPr id="17431" name="AutoShape 20"/>
          <p:cNvSpPr>
            <a:spLocks noChangeArrowheads="1"/>
          </p:cNvSpPr>
          <p:nvPr/>
        </p:nvSpPr>
        <p:spPr bwMode="auto">
          <a:xfrm>
            <a:off x="7162800" y="4114800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622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DD6B23-7E99-4871-8C39-EEE51A9DC924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sz="14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609600"/>
          </a:xfrm>
        </p:spPr>
        <p:txBody>
          <a:bodyPr/>
          <a:lstStyle/>
          <a:p>
            <a:r>
              <a:rPr lang="en-GB" smtClean="0"/>
              <a:t>Example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609600"/>
            <a:ext cx="8153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/>
              <a:t>Consider the following grammar and tables:</a:t>
            </a:r>
          </a:p>
          <a:p>
            <a:pPr>
              <a:lnSpc>
                <a:spcPct val="95000"/>
              </a:lnSpc>
              <a:spcBef>
                <a:spcPct val="40000"/>
              </a:spcBef>
              <a:buFontTx/>
              <a:buNone/>
            </a:pPr>
            <a:r>
              <a:rPr lang="en-GB" sz="2400" dirty="0"/>
              <a:t>1. </a:t>
            </a:r>
            <a:r>
              <a:rPr lang="en-GB" sz="2400" i="1" dirty="0"/>
              <a:t>Goal </a:t>
            </a:r>
            <a:r>
              <a:rPr lang="en-GB" sz="2400" i="1" dirty="0">
                <a:sym typeface="Symbol" panose="05050102010706020507" pitchFamily="18" charset="2"/>
              </a:rPr>
              <a:t> </a:t>
            </a:r>
            <a:r>
              <a:rPr lang="en-GB" sz="2400" i="1" dirty="0" err="1">
                <a:sym typeface="Symbol" panose="05050102010706020507" pitchFamily="18" charset="2"/>
              </a:rPr>
              <a:t>CatNoise</a:t>
            </a:r>
            <a:endParaRPr lang="en-GB" sz="2400" dirty="0">
              <a:sym typeface="Symbol" panose="05050102010706020507" pitchFamily="18" charset="2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2400" dirty="0">
                <a:sym typeface="Symbol" panose="05050102010706020507" pitchFamily="18" charset="2"/>
              </a:rPr>
              <a:t>2. </a:t>
            </a:r>
            <a:r>
              <a:rPr lang="en-GB" sz="2400" i="1" dirty="0" err="1">
                <a:sym typeface="Symbol" panose="05050102010706020507" pitchFamily="18" charset="2"/>
              </a:rPr>
              <a:t>CatNoise</a:t>
            </a:r>
            <a:r>
              <a:rPr lang="en-GB" sz="2400" i="1" dirty="0">
                <a:sym typeface="Symbol" panose="05050102010706020507" pitchFamily="18" charset="2"/>
              </a:rPr>
              <a:t>  </a:t>
            </a:r>
            <a:r>
              <a:rPr lang="en-GB" sz="2400" i="1" dirty="0" err="1">
                <a:sym typeface="Symbol" panose="05050102010706020507" pitchFamily="18" charset="2"/>
              </a:rPr>
              <a:t>CatNoise</a:t>
            </a:r>
            <a:r>
              <a:rPr lang="en-GB" sz="2400" i="1" dirty="0">
                <a:sym typeface="Symbol" panose="05050102010706020507" pitchFamily="18" charset="2"/>
              </a:rPr>
              <a:t> </a:t>
            </a:r>
            <a:r>
              <a:rPr lang="en-GB" sz="2400" i="1" dirty="0" err="1">
                <a:sym typeface="Symbol" panose="05050102010706020507" pitchFamily="18" charset="2"/>
              </a:rPr>
              <a:t>miau</a:t>
            </a:r>
            <a:endParaRPr lang="en-GB" sz="2400" dirty="0">
              <a:sym typeface="Symbol" panose="05050102010706020507" pitchFamily="18" charset="2"/>
            </a:endParaRPr>
          </a:p>
          <a:p>
            <a:pPr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GB" sz="2400" dirty="0">
                <a:sym typeface="Symbol" panose="05050102010706020507" pitchFamily="18" charset="2"/>
              </a:rPr>
              <a:t>3.			    </a:t>
            </a:r>
            <a:r>
              <a:rPr lang="en-GB" sz="2400" i="1" dirty="0">
                <a:sym typeface="Symbol" panose="05050102010706020507" pitchFamily="18" charset="2"/>
              </a:rPr>
              <a:t>|  </a:t>
            </a:r>
            <a:r>
              <a:rPr lang="en-GB" sz="2400" i="1" dirty="0" err="1">
                <a:sym typeface="Symbol" panose="05050102010706020507" pitchFamily="18" charset="2"/>
              </a:rPr>
              <a:t>miau</a:t>
            </a:r>
            <a:endParaRPr lang="en-GB" sz="2400" i="1" dirty="0">
              <a:sym typeface="Symbol" panose="05050102010706020507" pitchFamily="18" charset="2"/>
            </a:endParaRPr>
          </a:p>
          <a:p>
            <a:pPr>
              <a:lnSpc>
                <a:spcPct val="95000"/>
              </a:lnSpc>
              <a:buFontTx/>
              <a:buNone/>
            </a:pPr>
            <a:endParaRPr lang="en-GB" sz="1400" b="1" u="sng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r>
              <a:rPr lang="en-GB" sz="2400" b="1" u="sng" dirty="0">
                <a:sym typeface="Symbol" panose="05050102010706020507" pitchFamily="18" charset="2"/>
              </a:rPr>
              <a:t>Example 1</a:t>
            </a:r>
            <a:r>
              <a:rPr lang="en-GB" sz="2400" dirty="0">
                <a:sym typeface="Symbol" panose="05050102010706020507" pitchFamily="18" charset="2"/>
              </a:rPr>
              <a:t>: (input string </a:t>
            </a:r>
            <a:r>
              <a:rPr lang="en-GB" sz="2400" dirty="0" err="1">
                <a:sym typeface="Symbol" panose="05050102010706020507" pitchFamily="18" charset="2"/>
              </a:rPr>
              <a:t>miau</a:t>
            </a:r>
            <a:r>
              <a:rPr lang="en-GB" sz="2400" dirty="0">
                <a:sym typeface="Symbol" panose="05050102010706020507" pitchFamily="18" charset="2"/>
              </a:rPr>
              <a:t>)</a:t>
            </a:r>
            <a:endParaRPr lang="en-GB" sz="2400" i="1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GB" sz="2400" i="1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GB" sz="2400" i="1" dirty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GB" sz="2400" i="1" dirty="0">
              <a:sym typeface="Symbol" panose="05050102010706020507" pitchFamily="18" charset="2"/>
            </a:endParaRPr>
          </a:p>
          <a:p>
            <a:pPr>
              <a:spcBef>
                <a:spcPct val="5000"/>
              </a:spcBef>
              <a:buFontTx/>
              <a:buNone/>
            </a:pPr>
            <a:r>
              <a:rPr lang="en-GB" sz="2400" b="1" u="sng" dirty="0">
                <a:sym typeface="Symbol" panose="05050102010706020507" pitchFamily="18" charset="2"/>
              </a:rPr>
              <a:t>Example 2</a:t>
            </a:r>
            <a:r>
              <a:rPr lang="en-GB" sz="2400" dirty="0">
                <a:sym typeface="Symbol" panose="05050102010706020507" pitchFamily="18" charset="2"/>
              </a:rPr>
              <a:t>: (input string </a:t>
            </a:r>
            <a:r>
              <a:rPr lang="en-GB" sz="2400" dirty="0" err="1">
                <a:sym typeface="Symbol" panose="05050102010706020507" pitchFamily="18" charset="2"/>
              </a:rPr>
              <a:t>miau</a:t>
            </a:r>
            <a:r>
              <a:rPr lang="en-GB" sz="2400" dirty="0">
                <a:sym typeface="Symbol" panose="05050102010706020507" pitchFamily="18" charset="2"/>
              </a:rPr>
              <a:t> </a:t>
            </a:r>
            <a:r>
              <a:rPr lang="en-GB" sz="2400" dirty="0" err="1">
                <a:sym typeface="Symbol" panose="05050102010706020507" pitchFamily="18" charset="2"/>
              </a:rPr>
              <a:t>miau</a:t>
            </a:r>
            <a:r>
              <a:rPr lang="en-GB" sz="2400" dirty="0">
                <a:sym typeface="Symbol" panose="05050102010706020507" pitchFamily="18" charset="2"/>
              </a:rPr>
              <a:t>)</a:t>
            </a:r>
            <a:endParaRPr lang="en-GB" sz="2400" i="1" dirty="0">
              <a:sym typeface="Symbol" panose="05050102010706020507" pitchFamily="18" charset="2"/>
            </a:endParaRPr>
          </a:p>
        </p:txBody>
      </p:sp>
      <p:graphicFrame>
        <p:nvGraphicFramePr>
          <p:cNvPr id="18439" name="Object 4"/>
          <p:cNvGraphicFramePr>
            <a:graphicFrameLocks noChangeAspect="1"/>
          </p:cNvGraphicFramePr>
          <p:nvPr/>
        </p:nvGraphicFramePr>
        <p:xfrm>
          <a:off x="5943601" y="990601"/>
          <a:ext cx="4138613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Document" r:id="rId3" imgW="4138835" imgH="1624758" progId="Word.Document.8">
                  <p:embed/>
                </p:oleObj>
              </mc:Choice>
              <mc:Fallback>
                <p:oleObj name="Document" r:id="rId3" imgW="4138835" imgH="16247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1" y="990601"/>
                        <a:ext cx="4138613" cy="162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5"/>
          <p:cNvGraphicFramePr>
            <a:graphicFrameLocks noChangeAspect="1"/>
          </p:cNvGraphicFramePr>
          <p:nvPr/>
        </p:nvGraphicFramePr>
        <p:xfrm>
          <a:off x="1985963" y="2973388"/>
          <a:ext cx="420211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Document" r:id="rId5" imgW="4216988" imgH="1229916" progId="Word.Document.8">
                  <p:embed/>
                </p:oleObj>
              </mc:Choice>
              <mc:Fallback>
                <p:oleObj name="Document" r:id="rId5" imgW="4216988" imgH="12299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2973388"/>
                        <a:ext cx="420211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6"/>
          <p:cNvGraphicFramePr>
            <a:graphicFrameLocks noChangeAspect="1"/>
          </p:cNvGraphicFramePr>
          <p:nvPr/>
        </p:nvGraphicFramePr>
        <p:xfrm>
          <a:off x="1985964" y="4646613"/>
          <a:ext cx="5495925" cy="176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Document" r:id="rId7" imgW="5513165" imgH="1771022" progId="Word.Document.8">
                  <p:embed/>
                </p:oleObj>
              </mc:Choice>
              <mc:Fallback>
                <p:oleObj name="Document" r:id="rId7" imgW="5513165" imgH="177102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4" y="4646613"/>
                        <a:ext cx="5495925" cy="176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Text Box 7"/>
          <p:cNvSpPr txBox="1">
            <a:spLocks noChangeArrowheads="1"/>
          </p:cNvSpPr>
          <p:nvPr/>
        </p:nvSpPr>
        <p:spPr bwMode="auto">
          <a:xfrm>
            <a:off x="7620001" y="2922589"/>
            <a:ext cx="2955925" cy="2212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Note that there cannot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be a syntax error with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CatNoise, because it has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only 1 terminal symbol.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“miau woof” is a lexical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problem, not a syntax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sz="2200" i="1"/>
              <a:t>error!</a:t>
            </a:r>
            <a:endParaRPr lang="en-GB" sz="2200"/>
          </a:p>
        </p:txBody>
      </p:sp>
      <p:sp>
        <p:nvSpPr>
          <p:cNvPr id="18443" name="Text Box 8"/>
          <p:cNvSpPr txBox="1">
            <a:spLocks noChangeArrowheads="1"/>
          </p:cNvSpPr>
          <p:nvPr/>
        </p:nvSpPr>
        <p:spPr bwMode="auto">
          <a:xfrm>
            <a:off x="7608888" y="5516563"/>
            <a:ext cx="2952750" cy="70788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sz="2000"/>
              <a:t>eof is a convention for end-of-file (=end of input)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8987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032323-5A52-484B-AA0A-724F4421B7B3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sz="14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067800" cy="685800"/>
          </a:xfrm>
        </p:spPr>
        <p:txBody>
          <a:bodyPr/>
          <a:lstStyle/>
          <a:p>
            <a:r>
              <a:rPr lang="en-GB" sz="3800"/>
              <a:t>Example: the expression grammar</a:t>
            </a:r>
            <a:endParaRPr lang="en-GB" sz="4800"/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676401" y="914401"/>
            <a:ext cx="4716378" cy="35378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/>
              <a:t>1</a:t>
            </a:r>
            <a:r>
              <a:rPr lang="en-GB" sz="1800" i="1" dirty="0"/>
              <a:t>. Goal </a:t>
            </a:r>
            <a:r>
              <a:rPr lang="en-GB" sz="1800" i="1" dirty="0">
                <a:sym typeface="Symbol" panose="05050102010706020507" pitchFamily="18" charset="2"/>
              </a:rPr>
              <a:t>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Expr </a:t>
            </a:r>
            <a:r>
              <a:rPr lang="en-GB" sz="1200" i="1" dirty="0" smtClean="0">
                <a:solidFill>
                  <a:srgbClr val="00B050"/>
                </a:solidFill>
                <a:sym typeface="Symbol" panose="05050102010706020507" pitchFamily="18" charset="2"/>
              </a:rPr>
              <a:t>s1</a:t>
            </a:r>
            <a:r>
              <a:rPr lang="en-GB" sz="1800" i="1" dirty="0">
                <a:sym typeface="Symbol" panose="05050102010706020507" pitchFamily="18" charset="2"/>
              </a:rPr>
              <a:t>	</a:t>
            </a: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2.</a:t>
            </a:r>
            <a:r>
              <a:rPr lang="en-GB" sz="1800" i="1" dirty="0">
                <a:sym typeface="Symbol" panose="05050102010706020507" pitchFamily="18" charset="2"/>
              </a:rPr>
              <a:t> Expr 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Expr </a:t>
            </a:r>
            <a:r>
              <a:rPr lang="en-GB" sz="1200" i="1" dirty="0" smtClean="0">
                <a:solidFill>
                  <a:srgbClr val="00B050"/>
                </a:solidFill>
                <a:sym typeface="Symbol" panose="05050102010706020507" pitchFamily="18" charset="2"/>
              </a:rPr>
              <a:t>s1</a:t>
            </a:r>
            <a:r>
              <a:rPr lang="en-GB" sz="1800" i="1" dirty="0" smtClean="0">
                <a:sym typeface="Symbol" panose="05050102010706020507" pitchFamily="18" charset="2"/>
              </a:rPr>
              <a:t>+ </a:t>
            </a:r>
            <a:r>
              <a:rPr lang="en-GB" sz="12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s6</a:t>
            </a:r>
            <a:r>
              <a:rPr lang="en-GB" sz="1800" i="1" dirty="0" smtClean="0">
                <a:sym typeface="Symbol" panose="05050102010706020507" pitchFamily="18" charset="2"/>
              </a:rPr>
              <a:t>Term </a:t>
            </a:r>
            <a:r>
              <a:rPr lang="en-GB" sz="1200" i="1" dirty="0" smtClean="0">
                <a:solidFill>
                  <a:srgbClr val="009999"/>
                </a:solidFill>
                <a:sym typeface="Symbol" panose="05050102010706020507" pitchFamily="18" charset="2"/>
              </a:rPr>
              <a:t>s10</a:t>
            </a:r>
            <a:endParaRPr lang="en-GB" sz="1200" dirty="0">
              <a:solidFill>
                <a:srgbClr val="009999"/>
              </a:solidFill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3.	</a:t>
            </a:r>
            <a:r>
              <a:rPr lang="en-GB" sz="1800" i="1" dirty="0">
                <a:sym typeface="Symbol" panose="05050102010706020507" pitchFamily="18" charset="2"/>
              </a:rPr>
              <a:t>| 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Expr </a:t>
            </a:r>
            <a:r>
              <a:rPr lang="en-GB" sz="1200" i="1" dirty="0" smtClean="0">
                <a:solidFill>
                  <a:srgbClr val="00B050"/>
                </a:solidFill>
                <a:sym typeface="Symbol" panose="05050102010706020507" pitchFamily="18" charset="2"/>
              </a:rPr>
              <a:t>s1</a:t>
            </a:r>
            <a:r>
              <a:rPr lang="en-GB" sz="1800" i="1" dirty="0" smtClean="0">
                <a:sym typeface="Symbol" panose="05050102010706020507" pitchFamily="18" charset="2"/>
              </a:rPr>
              <a:t>–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s7</a:t>
            </a:r>
            <a:r>
              <a:rPr lang="en-GB" sz="1800" i="1" dirty="0" smtClean="0">
                <a:sym typeface="Symbol" panose="05050102010706020507" pitchFamily="18" charset="2"/>
              </a:rPr>
              <a:t>Term </a:t>
            </a:r>
            <a:r>
              <a:rPr lang="en-GB" sz="1200" i="1" dirty="0" smtClean="0">
                <a:solidFill>
                  <a:srgbClr val="9900CC"/>
                </a:solidFill>
                <a:sym typeface="Symbol" panose="05050102010706020507" pitchFamily="18" charset="2"/>
              </a:rPr>
              <a:t>s11</a:t>
            </a:r>
            <a:endParaRPr lang="en-GB" sz="1200" dirty="0">
              <a:solidFill>
                <a:srgbClr val="9900CC"/>
              </a:solidFill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4.	</a:t>
            </a:r>
            <a:r>
              <a:rPr lang="en-GB" sz="1800" i="1" dirty="0">
                <a:sym typeface="Symbol" panose="05050102010706020507" pitchFamily="18" charset="2"/>
              </a:rPr>
              <a:t>| 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Term </a:t>
            </a:r>
            <a:r>
              <a:rPr lang="en-GB" sz="12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s2</a:t>
            </a:r>
            <a:endParaRPr lang="en-GB" sz="1200" i="1" dirty="0">
              <a:solidFill>
                <a:schemeClr val="accent2">
                  <a:lumMod val="60000"/>
                  <a:lumOff val="40000"/>
                </a:schemeClr>
              </a:solidFill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5.</a:t>
            </a:r>
            <a:r>
              <a:rPr lang="en-GB" sz="1800" i="1" dirty="0">
                <a:sym typeface="Symbol" panose="05050102010706020507" pitchFamily="18" charset="2"/>
              </a:rPr>
              <a:t> Term 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Term </a:t>
            </a:r>
            <a:r>
              <a:rPr lang="en-GB" sz="12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s2</a:t>
            </a:r>
            <a:r>
              <a:rPr lang="en-GB" sz="1800" i="1" dirty="0" smtClean="0">
                <a:sym typeface="Symbol" panose="05050102010706020507" pitchFamily="18" charset="2"/>
              </a:rPr>
              <a:t> </a:t>
            </a:r>
            <a:r>
              <a:rPr lang="en-GB" sz="1800" i="1" dirty="0">
                <a:sym typeface="Symbol" panose="05050102010706020507" pitchFamily="18" charset="2"/>
              </a:rPr>
              <a:t>* </a:t>
            </a:r>
            <a:r>
              <a:rPr lang="en-GB" sz="1800" i="1" dirty="0" smtClean="0">
                <a:sym typeface="Symbol" panose="05050102010706020507" pitchFamily="18" charset="2"/>
              </a:rPr>
              <a:t> </a:t>
            </a:r>
            <a:r>
              <a:rPr lang="en-GB" sz="1200" i="1" dirty="0" smtClean="0">
                <a:solidFill>
                  <a:srgbClr val="00B050"/>
                </a:solidFill>
                <a:sym typeface="Symbol" panose="05050102010706020507" pitchFamily="18" charset="2"/>
              </a:rPr>
              <a:t>s8</a:t>
            </a:r>
            <a:r>
              <a:rPr lang="en-GB" sz="1800" i="1" dirty="0" smtClean="0">
                <a:sym typeface="Symbol" panose="05050102010706020507" pitchFamily="18" charset="2"/>
              </a:rPr>
              <a:t>Factor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s12</a:t>
            </a:r>
            <a:endParaRPr lang="en-GB" sz="1200" i="1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6. </a:t>
            </a:r>
            <a:r>
              <a:rPr lang="en-GB" sz="1800" i="1" dirty="0">
                <a:sym typeface="Symbol" panose="05050102010706020507" pitchFamily="18" charset="2"/>
              </a:rPr>
              <a:t>	| 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Term </a:t>
            </a:r>
            <a:r>
              <a:rPr lang="en-GB" sz="12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s2</a:t>
            </a:r>
            <a:r>
              <a:rPr lang="en-GB" sz="1800" i="1" dirty="0" smtClean="0">
                <a:sym typeface="Symbol" panose="05050102010706020507" pitchFamily="18" charset="2"/>
              </a:rPr>
              <a:t> </a:t>
            </a:r>
            <a:r>
              <a:rPr lang="en-GB" sz="1800" i="1" dirty="0">
                <a:sym typeface="Symbol" panose="05050102010706020507" pitchFamily="18" charset="2"/>
              </a:rPr>
              <a:t>/ </a:t>
            </a:r>
            <a:r>
              <a:rPr lang="en-GB" sz="1200" i="1" dirty="0" smtClean="0">
                <a:solidFill>
                  <a:srgbClr val="FF9900"/>
                </a:solidFill>
                <a:sym typeface="Symbol" panose="05050102010706020507" pitchFamily="18" charset="2"/>
              </a:rPr>
              <a:t>s9</a:t>
            </a:r>
            <a:r>
              <a:rPr lang="en-GB" sz="1800" i="1" dirty="0" smtClean="0">
                <a:sym typeface="Symbol" panose="05050102010706020507" pitchFamily="18" charset="2"/>
              </a:rPr>
              <a:t>Factor </a:t>
            </a:r>
            <a:r>
              <a:rPr lang="en-GB" sz="1200" i="1" dirty="0" smtClean="0">
                <a:solidFill>
                  <a:schemeClr val="accent1">
                    <a:lumMod val="50000"/>
                  </a:schemeClr>
                </a:solidFill>
                <a:sym typeface="Symbol" panose="05050102010706020507" pitchFamily="18" charset="2"/>
              </a:rPr>
              <a:t>s13</a:t>
            </a:r>
            <a:endParaRPr lang="en-GB" sz="1200" i="1" dirty="0">
              <a:solidFill>
                <a:schemeClr val="accent1">
                  <a:lumMod val="50000"/>
                </a:schemeClr>
              </a:solidFill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7. </a:t>
            </a:r>
            <a:r>
              <a:rPr lang="en-GB" sz="1800" i="1" dirty="0">
                <a:sym typeface="Symbol" panose="05050102010706020507" pitchFamily="18" charset="2"/>
              </a:rPr>
              <a:t>	|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Factor </a:t>
            </a:r>
            <a:r>
              <a:rPr lang="en-GB" sz="1200" i="1" dirty="0" smtClean="0">
                <a:solidFill>
                  <a:srgbClr val="FF0066"/>
                </a:solidFill>
                <a:sym typeface="Symbol" panose="05050102010706020507" pitchFamily="18" charset="2"/>
              </a:rPr>
              <a:t>s3</a:t>
            </a:r>
            <a:r>
              <a:rPr lang="en-GB" sz="1200" dirty="0" smtClean="0">
                <a:solidFill>
                  <a:srgbClr val="FF0066"/>
                </a:solidFill>
                <a:sym typeface="Symbol" panose="05050102010706020507" pitchFamily="18" charset="2"/>
              </a:rPr>
              <a:t> </a:t>
            </a:r>
            <a:endParaRPr lang="en-GB" sz="1200" dirty="0">
              <a:solidFill>
                <a:srgbClr val="FF0066"/>
              </a:solidFill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8. </a:t>
            </a:r>
            <a:r>
              <a:rPr lang="en-GB" sz="1800" i="1" dirty="0">
                <a:sym typeface="Symbol" panose="05050102010706020507" pitchFamily="18" charset="2"/>
              </a:rPr>
              <a:t>Factor  </a:t>
            </a:r>
            <a:r>
              <a:rPr lang="en-GB" sz="1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s0</a:t>
            </a:r>
            <a:r>
              <a:rPr lang="en-GB" sz="1800" i="1" dirty="0" smtClean="0">
                <a:sym typeface="Symbol" panose="05050102010706020507" pitchFamily="18" charset="2"/>
              </a:rPr>
              <a:t>number </a:t>
            </a:r>
            <a:r>
              <a:rPr lang="en-GB" sz="1200" i="1" dirty="0" smtClean="0">
                <a:solidFill>
                  <a:srgbClr val="C00000"/>
                </a:solidFill>
                <a:sym typeface="Symbol" panose="05050102010706020507" pitchFamily="18" charset="2"/>
              </a:rPr>
              <a:t>s4</a:t>
            </a:r>
            <a:endParaRPr lang="en-GB" sz="1200" i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/>
              <a:t>9.</a:t>
            </a:r>
            <a:r>
              <a:rPr lang="en-GB" sz="2000" dirty="0"/>
              <a:t> </a:t>
            </a:r>
            <a:r>
              <a:rPr lang="en-GB" sz="2000" i="1" dirty="0"/>
              <a:t>	| </a:t>
            </a:r>
            <a:r>
              <a:rPr lang="en-GB" sz="1200" i="1" dirty="0" smtClean="0">
                <a:solidFill>
                  <a:srgbClr val="FF0000"/>
                </a:solidFill>
              </a:rPr>
              <a:t>s0</a:t>
            </a:r>
            <a:r>
              <a:rPr lang="en-GB" sz="2000" i="1" dirty="0" smtClean="0"/>
              <a:t>id </a:t>
            </a:r>
            <a:r>
              <a:rPr lang="en-GB" sz="1200" i="1" dirty="0" smtClean="0">
                <a:solidFill>
                  <a:schemeClr val="accent1">
                    <a:lumMod val="75000"/>
                  </a:schemeClr>
                </a:solidFill>
              </a:rPr>
              <a:t>s5</a:t>
            </a:r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2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Top-Down Parsing: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Start </a:t>
            </a:r>
            <a:r>
              <a:rPr lang="en-GB" dirty="0"/>
              <a:t>at the root of the tree and grow towards leaves.</a:t>
            </a:r>
          </a:p>
          <a:p>
            <a:r>
              <a:rPr lang="en-GB" dirty="0"/>
              <a:t>Pick a production and try to match the input.</a:t>
            </a:r>
          </a:p>
          <a:p>
            <a:r>
              <a:rPr lang="en-GB" dirty="0"/>
              <a:t>We may need to backtrack if a bad choice is made.</a:t>
            </a:r>
          </a:p>
          <a:p>
            <a:r>
              <a:rPr lang="en-GB" dirty="0"/>
              <a:t>Some grammars are backtrack-free (predictive parsing).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76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032323-5A52-484B-AA0A-724F4421B7B3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sz="14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067800" cy="685800"/>
          </a:xfrm>
        </p:spPr>
        <p:txBody>
          <a:bodyPr/>
          <a:lstStyle/>
          <a:p>
            <a:r>
              <a:rPr lang="en-GB" sz="3800"/>
              <a:t>Example: the expression grammar</a:t>
            </a:r>
            <a:endParaRPr lang="en-GB" sz="4800"/>
          </a:p>
        </p:txBody>
      </p:sp>
      <p:graphicFrame>
        <p:nvGraphicFramePr>
          <p:cNvPr id="19462" name="Object 3"/>
          <p:cNvGraphicFramePr>
            <a:graphicFrameLocks noChangeAspect="1"/>
          </p:cNvGraphicFramePr>
          <p:nvPr/>
        </p:nvGraphicFramePr>
        <p:xfrm>
          <a:off x="4267200" y="766763"/>
          <a:ext cx="6584950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3" imgW="6598936" imgH="4247757" progId="Word.Document.8">
                  <p:embed/>
                </p:oleObj>
              </mc:Choice>
              <mc:Fallback>
                <p:oleObj name="Document" r:id="rId3" imgW="6598936" imgH="42477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766763"/>
                        <a:ext cx="6584950" cy="424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676401" y="914401"/>
            <a:ext cx="2682875" cy="3560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/>
              <a:t>1</a:t>
            </a:r>
            <a:r>
              <a:rPr lang="en-GB" sz="1800" i="1" dirty="0"/>
              <a:t>. Goal </a:t>
            </a:r>
            <a:r>
              <a:rPr lang="en-GB" sz="1800" i="1" dirty="0">
                <a:sym typeface="Symbol" panose="05050102010706020507" pitchFamily="18" charset="2"/>
              </a:rPr>
              <a:t> Expr	</a:t>
            </a: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2.</a:t>
            </a:r>
            <a:r>
              <a:rPr lang="en-GB" sz="1800" i="1" dirty="0">
                <a:sym typeface="Symbol" panose="05050102010706020507" pitchFamily="18" charset="2"/>
              </a:rPr>
              <a:t> Expr  Expr + Term</a:t>
            </a:r>
            <a:endParaRPr lang="en-GB" sz="1800" dirty="0"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3.	</a:t>
            </a:r>
            <a:r>
              <a:rPr lang="en-GB" sz="1800" i="1" dirty="0">
                <a:sym typeface="Symbol" panose="05050102010706020507" pitchFamily="18" charset="2"/>
              </a:rPr>
              <a:t>|  Expr – Term </a:t>
            </a:r>
            <a:endParaRPr lang="en-GB" sz="1800" dirty="0">
              <a:sym typeface="Symbol" panose="05050102010706020507" pitchFamily="18" charset="2"/>
            </a:endParaRP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4.	</a:t>
            </a:r>
            <a:r>
              <a:rPr lang="en-GB" sz="1800" i="1" dirty="0">
                <a:sym typeface="Symbol" panose="05050102010706020507" pitchFamily="18" charset="2"/>
              </a:rPr>
              <a:t>|  Term</a:t>
            </a: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5.</a:t>
            </a:r>
            <a:r>
              <a:rPr lang="en-GB" sz="1800" i="1" dirty="0">
                <a:sym typeface="Symbol" panose="05050102010706020507" pitchFamily="18" charset="2"/>
              </a:rPr>
              <a:t> Term  Term * Factor</a:t>
            </a: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6. </a:t>
            </a:r>
            <a:r>
              <a:rPr lang="en-GB" sz="1800" i="1" dirty="0">
                <a:sym typeface="Symbol" panose="05050102010706020507" pitchFamily="18" charset="2"/>
              </a:rPr>
              <a:t>	|  Term / Factor</a:t>
            </a: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7. </a:t>
            </a:r>
            <a:r>
              <a:rPr lang="en-GB" sz="1800" i="1" dirty="0">
                <a:sym typeface="Symbol" panose="05050102010706020507" pitchFamily="18" charset="2"/>
              </a:rPr>
              <a:t>	| Factor</a:t>
            </a:r>
            <a:r>
              <a:rPr lang="en-GB" sz="1800" dirty="0">
                <a:sym typeface="Symbol" panose="05050102010706020507" pitchFamily="18" charset="2"/>
              </a:rPr>
              <a:t> </a:t>
            </a:r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>
                <a:sym typeface="Symbol" panose="05050102010706020507" pitchFamily="18" charset="2"/>
              </a:rPr>
              <a:t>8. </a:t>
            </a:r>
            <a:r>
              <a:rPr lang="en-GB" sz="1800" i="1" dirty="0">
                <a:sym typeface="Symbol" panose="05050102010706020507" pitchFamily="18" charset="2"/>
              </a:rPr>
              <a:t>Factor  number</a:t>
            </a:r>
            <a:endParaRPr lang="en-GB" sz="1800" i="1" dirty="0"/>
          </a:p>
          <a:p>
            <a:pPr>
              <a:lnSpc>
                <a:spcPct val="110000"/>
              </a:lnSpc>
              <a:spcBef>
                <a:spcPct val="15000"/>
              </a:spcBef>
              <a:spcAft>
                <a:spcPct val="15000"/>
              </a:spcAft>
              <a:buFontTx/>
              <a:buNone/>
            </a:pPr>
            <a:r>
              <a:rPr lang="en-GB" sz="1800" dirty="0"/>
              <a:t>9.</a:t>
            </a:r>
            <a:r>
              <a:rPr lang="en-GB" sz="2000" dirty="0"/>
              <a:t> </a:t>
            </a:r>
            <a:r>
              <a:rPr lang="en-GB" sz="2000" i="1" dirty="0"/>
              <a:t>	| id</a:t>
            </a:r>
            <a:endParaRPr lang="en-GB" sz="2400" dirty="0"/>
          </a:p>
        </p:txBody>
      </p:sp>
      <p:sp>
        <p:nvSpPr>
          <p:cNvPr id="19464" name="TextBox 1"/>
          <p:cNvSpPr txBox="1">
            <a:spLocks noChangeArrowheads="1"/>
          </p:cNvSpPr>
          <p:nvPr/>
        </p:nvSpPr>
        <p:spPr bwMode="auto">
          <a:xfrm>
            <a:off x="1919288" y="4941888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Parse: a) X+2*Y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	b)X/4 – Y*5</a:t>
            </a:r>
          </a:p>
        </p:txBody>
      </p:sp>
    </p:spTree>
    <p:extLst>
      <p:ext uri="{BB962C8B-B14F-4D97-AF65-F5344CB8AC3E}">
        <p14:creationId xmlns:p14="http://schemas.microsoft.com/office/powerpoint/2010/main" val="27159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35639" y="125414"/>
            <a:ext cx="5113337" cy="3011487"/>
          </a:xfrm>
        </p:spPr>
      </p:pic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9C96C5-3559-4574-8F2F-A38777EA1795}" type="slidenum">
              <a:rPr lang="en-GB" sz="1400"/>
              <a:pPr/>
              <a:t>21</a:t>
            </a:fld>
            <a:endParaRPr lang="en-GB" sz="1400"/>
          </a:p>
        </p:txBody>
      </p:sp>
      <p:pic>
        <p:nvPicPr>
          <p:cNvPr id="20486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825" y="2979738"/>
            <a:ext cx="1741488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301" y="5445125"/>
            <a:ext cx="15922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7260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E37745-7624-4A4D-B43B-873CAC36C2D5}" type="slidenum">
              <a:rPr lang="en-GB" sz="1400"/>
              <a:pPr/>
              <a:t>22</a:t>
            </a:fld>
            <a:endParaRPr lang="en-GB" sz="1400"/>
          </a:p>
        </p:txBody>
      </p:sp>
      <p:pic>
        <p:nvPicPr>
          <p:cNvPr id="21509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25" y="115888"/>
            <a:ext cx="5278438" cy="288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0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9" y="2979739"/>
            <a:ext cx="1912937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189" y="3106738"/>
            <a:ext cx="1895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58926" y="115888"/>
          <a:ext cx="4354513" cy="6202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82934"/>
                <a:gridCol w="1151741"/>
                <a:gridCol w="719838"/>
              </a:tblGrid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Stack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Input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Action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X/4-Y*5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X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s5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/4-Y*5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R9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Factor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S3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/4-Y*5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R7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/4-Y*5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S9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S9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S4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S9</a:t>
                      </a:r>
                      <a:r>
                        <a:rPr lang="en-US" sz="1200" dirty="0" smtClean="0"/>
                        <a:t>4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S4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R8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r>
                        <a:rPr lang="en-US" sz="1200" dirty="0" smtClean="0"/>
                        <a:t>/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S9</a:t>
                      </a:r>
                      <a:r>
                        <a:rPr lang="en-US" sz="1200" dirty="0" smtClean="0"/>
                        <a:t>Factor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S13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R6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R4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S7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S5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Y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S5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R9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Factor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S3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R7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*5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S8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r>
                        <a:rPr lang="en-US" sz="1200" dirty="0" smtClean="0"/>
                        <a:t>*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S8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S4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r>
                        <a:rPr lang="en-US" sz="1200" dirty="0" smtClean="0"/>
                        <a:t>*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S8</a:t>
                      </a:r>
                      <a:r>
                        <a:rPr lang="en-US" sz="1200" dirty="0" smtClean="0"/>
                        <a:t>5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S4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Eof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R8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S2</a:t>
                      </a:r>
                      <a:r>
                        <a:rPr lang="en-US" sz="1200" dirty="0" smtClean="0"/>
                        <a:t>*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S8</a:t>
                      </a:r>
                      <a:r>
                        <a:rPr lang="en-US" sz="1200" dirty="0" smtClean="0"/>
                        <a:t>Factor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S12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Eof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R5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r>
                        <a:rPr lang="en-US" sz="1200" dirty="0" smtClean="0"/>
                        <a:t>-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S7</a:t>
                      </a:r>
                      <a:r>
                        <a:rPr lang="en-US" sz="1200" dirty="0" smtClean="0"/>
                        <a:t>Term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S11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Eof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R3</a:t>
                      </a: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S0</a:t>
                      </a:r>
                      <a:r>
                        <a:rPr lang="en-US" sz="1200" dirty="0" smtClean="0"/>
                        <a:t>Expr</a:t>
                      </a: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S1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Eof</a:t>
                      </a:r>
                      <a:endParaRPr lang="en-US" sz="1200" dirty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Acc</a:t>
                      </a:r>
                      <a:endParaRPr lang="en-US" sz="1200" dirty="0" smtClean="0"/>
                    </a:p>
                  </a:txBody>
                  <a:tcPr marL="91409" marR="9140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192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</a:t>
            </a:r>
          </a:p>
        </p:txBody>
      </p:sp>
      <p:pic>
        <p:nvPicPr>
          <p:cNvPr id="22531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916114"/>
            <a:ext cx="3663950" cy="3189287"/>
          </a:xfrm>
        </p:spPr>
      </p:pic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E4FE03-50A4-4312-9F2B-A8E4A67D9582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sz="1400"/>
          </a:p>
        </p:txBody>
      </p:sp>
      <p:pic>
        <p:nvPicPr>
          <p:cNvPr id="2253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0" y="1619251"/>
            <a:ext cx="5684838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0225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B529F2-D933-46E6-9621-DC5B0BF9EF1F}" type="slidenum">
              <a:rPr lang="en-GB" sz="1400"/>
              <a:pPr/>
              <a:t>24</a:t>
            </a:fld>
            <a:endParaRPr lang="en-GB" sz="1400"/>
          </a:p>
        </p:txBody>
      </p:sp>
      <p:pic>
        <p:nvPicPr>
          <p:cNvPr id="2355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15888"/>
            <a:ext cx="4752975" cy="271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2832100"/>
            <a:ext cx="2519362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TextBox 8"/>
          <p:cNvSpPr txBox="1">
            <a:spLocks noChangeArrowheads="1"/>
          </p:cNvSpPr>
          <p:nvPr/>
        </p:nvSpPr>
        <p:spPr bwMode="auto">
          <a:xfrm>
            <a:off x="7826375" y="4799013"/>
            <a:ext cx="2662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X – Y *5</a:t>
            </a:r>
          </a:p>
        </p:txBody>
      </p:sp>
    </p:spTree>
    <p:extLst>
      <p:ext uri="{BB962C8B-B14F-4D97-AF65-F5344CB8AC3E}">
        <p14:creationId xmlns:p14="http://schemas.microsoft.com/office/powerpoint/2010/main" val="453891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5A96D2-4902-45E7-AE82-A1067D6434AD}" type="slidenum">
              <a:rPr lang="en-GB" sz="1400"/>
              <a:pPr/>
              <a:t>25</a:t>
            </a:fld>
            <a:endParaRPr lang="en-GB" sz="1400"/>
          </a:p>
        </p:txBody>
      </p:sp>
      <p:pic>
        <p:nvPicPr>
          <p:cNvPr id="24581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15888"/>
            <a:ext cx="4752975" cy="271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2832100"/>
            <a:ext cx="2520950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Box 9"/>
          <p:cNvSpPr txBox="1">
            <a:spLocks noChangeArrowheads="1"/>
          </p:cNvSpPr>
          <p:nvPr/>
        </p:nvSpPr>
        <p:spPr bwMode="auto">
          <a:xfrm>
            <a:off x="8186739" y="5176838"/>
            <a:ext cx="2662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X - Y /5</a:t>
            </a:r>
          </a:p>
        </p:txBody>
      </p:sp>
    </p:spTree>
    <p:extLst>
      <p:ext uri="{BB962C8B-B14F-4D97-AF65-F5344CB8AC3E}">
        <p14:creationId xmlns:p14="http://schemas.microsoft.com/office/powerpoint/2010/main" val="2830018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: LR(1) Table Generation</a:t>
            </a:r>
          </a:p>
        </p:txBody>
      </p:sp>
      <p:pic>
        <p:nvPicPr>
          <p:cNvPr id="25603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5" y="1916113"/>
            <a:ext cx="3435350" cy="1136650"/>
          </a:xfrm>
        </p:spPr>
      </p:pic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0EC4EC7-D9E0-45CA-9DF6-F0AF64872C1D}" type="slidenum">
              <a:rPr lang="en-GB" sz="1400"/>
              <a:pPr/>
              <a:t>26</a:t>
            </a:fld>
            <a:endParaRPr lang="en-GB" sz="1400"/>
          </a:p>
        </p:txBody>
      </p:sp>
      <p:graphicFrame>
        <p:nvGraphicFramePr>
          <p:cNvPr id="25607" name="Object 4"/>
          <p:cNvGraphicFramePr>
            <a:graphicFrameLocks noChangeAspect="1"/>
          </p:cNvGraphicFramePr>
          <p:nvPr/>
        </p:nvGraphicFramePr>
        <p:xfrm>
          <a:off x="5411789" y="2244725"/>
          <a:ext cx="5413375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4" imgW="4579525" imgH="2455639" progId="Word.Document.8">
                  <p:embed/>
                </p:oleObj>
              </mc:Choice>
              <mc:Fallback>
                <p:oleObj name="Document" r:id="rId4" imgW="4579525" imgH="24556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789" y="2244725"/>
                        <a:ext cx="5413375" cy="290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7972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: LR(1) Table Generation</a:t>
            </a:r>
          </a:p>
        </p:txBody>
      </p:sp>
      <p:pic>
        <p:nvPicPr>
          <p:cNvPr id="2662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3414" y="1804988"/>
            <a:ext cx="2517775" cy="2195512"/>
          </a:xfrm>
        </p:spPr>
      </p:pic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4BF543-50E0-4168-B0C6-CAD70EA4A2F8}" type="slidenum">
              <a:rPr lang="en-GB" sz="1400"/>
              <a:pPr/>
              <a:t>27</a:t>
            </a:fld>
            <a:endParaRPr lang="en-GB" sz="1400"/>
          </a:p>
        </p:txBody>
      </p:sp>
      <p:graphicFrame>
        <p:nvGraphicFramePr>
          <p:cNvPr id="266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010230"/>
              </p:ext>
            </p:extLst>
          </p:nvPr>
        </p:nvGraphicFramePr>
        <p:xfrm>
          <a:off x="4079875" y="2276475"/>
          <a:ext cx="6724650" cy="551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Document" r:id="rId4" imgW="6813914" imgH="4694685" progId="Word.Document.8">
                  <p:embed/>
                </p:oleObj>
              </mc:Choice>
              <mc:Fallback>
                <p:oleObj name="Document" r:id="rId4" imgW="6813914" imgH="46946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2276475"/>
                        <a:ext cx="6724650" cy="551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71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1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9" y="1916113"/>
            <a:ext cx="2016125" cy="2665412"/>
          </a:xfrm>
        </p:spPr>
      </p:pic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FD96D7-7DEB-4E24-92D3-4CC9C5DADFB2}" type="slidenum">
              <a:rPr lang="en-GB" sz="1400"/>
              <a:pPr/>
              <a:t>28</a:t>
            </a:fld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4500751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1665A7-8B49-42AF-AAD3-3604AF949952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GB" sz="14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0"/>
            <a:ext cx="7772400" cy="908050"/>
          </a:xfrm>
        </p:spPr>
        <p:txBody>
          <a:bodyPr/>
          <a:lstStyle/>
          <a:p>
            <a:r>
              <a:rPr lang="en-GB" smtClean="0"/>
              <a:t>Summary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908050"/>
            <a:ext cx="8856662" cy="4679950"/>
          </a:xfrm>
        </p:spPr>
        <p:txBody>
          <a:bodyPr/>
          <a:lstStyle/>
          <a:p>
            <a:r>
              <a:rPr lang="en-GB" sz="2400" b="1" u="sng"/>
              <a:t>Top-Down Recursive Descent</a:t>
            </a:r>
            <a:r>
              <a:rPr lang="en-GB" sz="2400"/>
              <a:t>: Pros: Fast, Good locality, Simple, good error-handling. Cons: Hand-coded, high-maintenance.</a:t>
            </a:r>
          </a:p>
          <a:p>
            <a:r>
              <a:rPr lang="en-GB" sz="2400" b="1" u="sng"/>
              <a:t>LR(1)</a:t>
            </a:r>
            <a:r>
              <a:rPr lang="en-GB" sz="2400" b="1"/>
              <a:t>:</a:t>
            </a:r>
            <a:r>
              <a:rPr lang="en-GB" sz="2400"/>
              <a:t> Pros: Fast, deterministic languages, automatable. Cons: large working sets, poor error messages.</a:t>
            </a:r>
          </a:p>
          <a:p>
            <a:r>
              <a:rPr lang="en-GB" sz="2400" b="1" u="sng"/>
              <a:t>What is left to study?</a:t>
            </a:r>
          </a:p>
          <a:p>
            <a:pPr lvl="1"/>
            <a:r>
              <a:rPr lang="en-GB" sz="2400"/>
              <a:t>Checking for context-sensitive properties</a:t>
            </a:r>
          </a:p>
          <a:p>
            <a:pPr lvl="1"/>
            <a:r>
              <a:rPr lang="en-GB" sz="2400"/>
              <a:t>Laying out the abstractions for programs &amp; procedures.</a:t>
            </a:r>
          </a:p>
          <a:p>
            <a:pPr lvl="1"/>
            <a:r>
              <a:rPr lang="en-GB" sz="2400"/>
              <a:t>Generating code for the target machine.</a:t>
            </a:r>
          </a:p>
          <a:p>
            <a:pPr lvl="1"/>
            <a:r>
              <a:rPr lang="en-GB" sz="2400"/>
              <a:t>Generating </a:t>
            </a:r>
            <a:r>
              <a:rPr lang="en-GB" sz="2400" u="sng"/>
              <a:t>good</a:t>
            </a:r>
            <a:r>
              <a:rPr lang="en-GB" sz="2400"/>
              <a:t> code for the target machine.</a:t>
            </a:r>
          </a:p>
        </p:txBody>
      </p:sp>
    </p:spTree>
    <p:extLst>
      <p:ext uri="{BB962C8B-B14F-4D97-AF65-F5344CB8AC3E}">
        <p14:creationId xmlns:p14="http://schemas.microsoft.com/office/powerpoint/2010/main" val="16936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Bottom-Up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b="1" u="sng" dirty="0" smtClean="0"/>
              <a:t>Goal</a:t>
            </a:r>
            <a:r>
              <a:rPr lang="en-GB" dirty="0" smtClean="0"/>
              <a:t>: Given a grammar, G, construct a parse tree for a string (i.e., sentence) by starting at the leaves and working to the root (i.e., by working from the input sentence back toward the start symbol S).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None/>
            </a:pPr>
            <a:r>
              <a:rPr lang="en-GB" b="1" u="sng" dirty="0" smtClean="0"/>
              <a:t>Recall</a:t>
            </a:r>
            <a:r>
              <a:rPr lang="en-GB" dirty="0" smtClean="0"/>
              <a:t>: the point of parsing is to construct a derivation:</a:t>
            </a:r>
          </a:p>
          <a:p>
            <a:pPr>
              <a:buFontTx/>
              <a:buNone/>
            </a:pPr>
            <a:r>
              <a:rPr lang="en-GB" dirty="0" smtClean="0"/>
              <a:t>		</a:t>
            </a:r>
            <a:r>
              <a:rPr lang="en-GB" i="1" dirty="0" smtClean="0"/>
              <a:t>S</a:t>
            </a:r>
            <a:r>
              <a:rPr lang="en-GB" i="1" dirty="0" smtClean="0">
                <a:sym typeface="Symbol" panose="05050102010706020507" pitchFamily="18" charset="2"/>
              </a:rPr>
              <a:t></a:t>
            </a:r>
            <a:r>
              <a:rPr lang="en-GB" i="1" baseline="-25000" dirty="0" smtClean="0">
                <a:sym typeface="Symbol" panose="05050102010706020507" pitchFamily="18" charset="2"/>
              </a:rPr>
              <a:t>0</a:t>
            </a:r>
            <a:r>
              <a:rPr lang="en-GB" i="1" dirty="0" smtClean="0">
                <a:sym typeface="Symbol" panose="05050102010706020507" pitchFamily="18" charset="2"/>
              </a:rPr>
              <a:t></a:t>
            </a:r>
            <a:r>
              <a:rPr lang="en-GB" i="1" baseline="-25000" dirty="0" smtClean="0">
                <a:sym typeface="Symbol" panose="05050102010706020507" pitchFamily="18" charset="2"/>
              </a:rPr>
              <a:t>1</a:t>
            </a:r>
            <a:r>
              <a:rPr lang="en-GB" i="1" dirty="0" smtClean="0">
                <a:sym typeface="Symbol" panose="05050102010706020507" pitchFamily="18" charset="2"/>
              </a:rPr>
              <a:t></a:t>
            </a:r>
            <a:r>
              <a:rPr lang="en-GB" i="1" baseline="-25000" dirty="0" smtClean="0">
                <a:sym typeface="Symbol" panose="05050102010706020507" pitchFamily="18" charset="2"/>
              </a:rPr>
              <a:t>2</a:t>
            </a:r>
            <a:r>
              <a:rPr lang="en-GB" i="1" dirty="0" smtClean="0">
                <a:sym typeface="Symbol" panose="05050102010706020507" pitchFamily="18" charset="2"/>
              </a:rPr>
              <a:t>...</a:t>
            </a:r>
            <a:r>
              <a:rPr lang="en-GB" i="1" baseline="-25000" dirty="0" smtClean="0">
                <a:sym typeface="Symbol" panose="05050102010706020507" pitchFamily="18" charset="2"/>
              </a:rPr>
              <a:t>n-1</a:t>
            </a:r>
            <a:r>
              <a:rPr lang="en-GB" i="1" dirty="0" smtClean="0">
                <a:sym typeface="Symbol" panose="05050102010706020507" pitchFamily="18" charset="2"/>
              </a:rPr>
              <a:t>sentence</a:t>
            </a:r>
            <a:endParaRPr lang="en-GB" dirty="0" smtClean="0"/>
          </a:p>
          <a:p>
            <a:pPr>
              <a:buFontTx/>
              <a:buNone/>
            </a:pPr>
            <a:r>
              <a:rPr lang="en-GB" dirty="0" smtClean="0"/>
              <a:t>To derive </a:t>
            </a:r>
            <a:r>
              <a:rPr lang="en-GB" i="1" dirty="0" smtClean="0">
                <a:sym typeface="Symbol" panose="05050102010706020507" pitchFamily="18" charset="2"/>
              </a:rPr>
              <a:t></a:t>
            </a:r>
            <a:r>
              <a:rPr lang="en-GB" i="1" baseline="-25000" dirty="0" smtClean="0">
                <a:sym typeface="Symbol" panose="05050102010706020507" pitchFamily="18" charset="2"/>
              </a:rPr>
              <a:t>i-1</a:t>
            </a:r>
            <a:r>
              <a:rPr lang="en-GB" dirty="0" smtClean="0"/>
              <a:t> from </a:t>
            </a:r>
            <a:r>
              <a:rPr lang="en-GB" i="1" dirty="0" smtClean="0">
                <a:sym typeface="Symbol" panose="05050102010706020507" pitchFamily="18" charset="2"/>
              </a:rPr>
              <a:t>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r>
              <a:rPr lang="en-GB" dirty="0" smtClean="0"/>
              <a:t>, we match some </a:t>
            </a:r>
            <a:r>
              <a:rPr lang="en-GB" i="1" dirty="0" err="1" smtClean="0"/>
              <a:t>rhs</a:t>
            </a:r>
            <a:r>
              <a:rPr lang="en-GB" dirty="0" smtClean="0"/>
              <a:t> </a:t>
            </a:r>
            <a:r>
              <a:rPr lang="en-GB" i="1" dirty="0" smtClean="0"/>
              <a:t>b</a:t>
            </a:r>
            <a:r>
              <a:rPr lang="en-GB" dirty="0" smtClean="0"/>
              <a:t> in </a:t>
            </a:r>
            <a:r>
              <a:rPr lang="en-GB" i="1" dirty="0" smtClean="0">
                <a:sym typeface="Symbol" panose="05050102010706020507" pitchFamily="18" charset="2"/>
              </a:rPr>
              <a:t></a:t>
            </a:r>
            <a:r>
              <a:rPr lang="en-GB" i="1" baseline="-25000" dirty="0" err="1" smtClean="0">
                <a:sym typeface="Symbol" panose="05050102010706020507" pitchFamily="18" charset="2"/>
              </a:rPr>
              <a:t>i</a:t>
            </a:r>
            <a:r>
              <a:rPr lang="en-GB" dirty="0" smtClean="0"/>
              <a:t>, then replace </a:t>
            </a:r>
            <a:r>
              <a:rPr lang="en-GB" i="1" dirty="0" smtClean="0"/>
              <a:t>b</a:t>
            </a:r>
            <a:r>
              <a:rPr lang="en-GB" dirty="0" smtClean="0"/>
              <a:t> with its corresponding </a:t>
            </a:r>
            <a:r>
              <a:rPr lang="en-GB" i="1" dirty="0" smtClean="0"/>
              <a:t>lhs</a:t>
            </a:r>
            <a:r>
              <a:rPr lang="en-GB" dirty="0" smtClean="0"/>
              <a:t>, </a:t>
            </a:r>
            <a:r>
              <a:rPr lang="en-GB" i="1" dirty="0" smtClean="0"/>
              <a:t>A</a:t>
            </a:r>
            <a:r>
              <a:rPr lang="en-GB" dirty="0" smtClean="0"/>
              <a:t>. This is called a </a:t>
            </a:r>
            <a:r>
              <a:rPr lang="en-GB" b="1" u="sng" dirty="0" smtClean="0"/>
              <a:t>reduction</a:t>
            </a:r>
            <a:r>
              <a:rPr lang="en-GB" dirty="0" smtClean="0"/>
              <a:t> (it assumes </a:t>
            </a:r>
            <a:r>
              <a:rPr lang="en-GB" i="1" dirty="0" err="1" smtClean="0"/>
              <a:t>A</a:t>
            </a:r>
            <a:r>
              <a:rPr lang="en-GB" i="1" dirty="0" err="1" smtClean="0">
                <a:sym typeface="Symbol" panose="05050102010706020507" pitchFamily="18" charset="2"/>
              </a:rPr>
              <a:t></a:t>
            </a:r>
            <a:r>
              <a:rPr lang="en-GB" i="1" dirty="0" err="1" smtClean="0"/>
              <a:t>b</a:t>
            </a:r>
            <a:r>
              <a:rPr lang="en-GB" dirty="0" smtClean="0"/>
              <a:t>).</a:t>
            </a:r>
          </a:p>
          <a:p>
            <a:pPr>
              <a:buFontTx/>
              <a:buNone/>
            </a:pPr>
            <a:r>
              <a:rPr lang="en-GB" dirty="0" smtClean="0"/>
              <a:t>The </a:t>
            </a:r>
            <a:r>
              <a:rPr lang="en-GB" b="1" dirty="0" smtClean="0"/>
              <a:t>parse tree</a:t>
            </a:r>
            <a:r>
              <a:rPr lang="en-GB" dirty="0" smtClean="0"/>
              <a:t> is the result of the </a:t>
            </a:r>
            <a:r>
              <a:rPr lang="en-GB" b="1" dirty="0" smtClean="0"/>
              <a:t>tokens</a:t>
            </a:r>
            <a:r>
              <a:rPr lang="en-GB" dirty="0" smtClean="0"/>
              <a:t> and the </a:t>
            </a:r>
            <a:r>
              <a:rPr lang="en-GB" b="1" dirty="0" smtClean="0"/>
              <a:t>reductions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78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Example</a:t>
            </a:r>
            <a:r>
              <a:rPr lang="en-GB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Consider the grammar below and the input string </a:t>
            </a:r>
            <a:r>
              <a:rPr lang="en-GB" b="1" dirty="0" err="1" smtClean="0">
                <a:latin typeface="Courier New" panose="02070309020205020404" pitchFamily="49" charset="0"/>
              </a:rPr>
              <a:t>abbcde</a:t>
            </a:r>
            <a:r>
              <a:rPr lang="en-GB" dirty="0" smtClean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</a:rPr>
              <a:t>  1.  </a:t>
            </a:r>
            <a:r>
              <a:rPr lang="en-GB" b="1" dirty="0" err="1" smtClean="0">
                <a:latin typeface="Courier New" panose="02070309020205020404" pitchFamily="49" charset="0"/>
              </a:rPr>
              <a:t>Goal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aABe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2.     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AAbc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3.       |b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4.     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Bd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710460"/>
              </p:ext>
            </p:extLst>
          </p:nvPr>
        </p:nvGraphicFramePr>
        <p:xfrm>
          <a:off x="5759951" y="2800183"/>
          <a:ext cx="4984723" cy="2204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3529584" imgH="1566672" progId="Word.Document.8">
                  <p:embed/>
                </p:oleObj>
              </mc:Choice>
              <mc:Fallback>
                <p:oleObj name="Document" r:id="rId3" imgW="3529584" imgH="156667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951" y="2800183"/>
                        <a:ext cx="4984723" cy="2204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55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Example</a:t>
            </a:r>
            <a:r>
              <a:rPr lang="en-GB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Consider the grammar below and the input string </a:t>
            </a:r>
            <a:r>
              <a:rPr lang="en-GB" b="1" dirty="0" err="1" smtClean="0">
                <a:latin typeface="Courier New" panose="02070309020205020404" pitchFamily="49" charset="0"/>
              </a:rPr>
              <a:t>abbcbcde</a:t>
            </a:r>
            <a:r>
              <a:rPr lang="en-GB" dirty="0" smtClean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</a:rPr>
              <a:t>  1.  </a:t>
            </a:r>
            <a:r>
              <a:rPr lang="en-GB" b="1" dirty="0" err="1" smtClean="0">
                <a:latin typeface="Courier New" panose="02070309020205020404" pitchFamily="49" charset="0"/>
              </a:rPr>
              <a:t>Goal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aABe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2.     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AAbc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3.       |b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4.     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Bd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025692"/>
              </p:ext>
            </p:extLst>
          </p:nvPr>
        </p:nvGraphicFramePr>
        <p:xfrm>
          <a:off x="4767644" y="2523498"/>
          <a:ext cx="6658598" cy="2955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3530116" imgH="1564607" progId="Word.Document.8">
                  <p:embed/>
                </p:oleObj>
              </mc:Choice>
              <mc:Fallback>
                <p:oleObj name="Document" r:id="rId3" imgW="3530116" imgH="15646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644" y="2523498"/>
                        <a:ext cx="6658598" cy="2955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470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 string: abcde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GB" b="1" dirty="0" smtClean="0">
                <a:latin typeface="Courier New" panose="02070309020205020404" pitchFamily="49" charset="0"/>
              </a:rPr>
              <a:t>1.  </a:t>
            </a:r>
            <a:r>
              <a:rPr lang="en-GB" b="1" dirty="0" err="1" smtClean="0">
                <a:latin typeface="Courier New" panose="02070309020205020404" pitchFamily="49" charset="0"/>
              </a:rPr>
              <a:t>Goal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ABB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2.  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AAbc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marL="514350" indent="-514350">
              <a:spcBef>
                <a:spcPct val="0"/>
              </a:spcBef>
              <a:buFontTx/>
              <a:buAutoNum type="arabicPeriod" startAt="3"/>
              <a:defRPr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  |b</a:t>
            </a:r>
          </a:p>
          <a:p>
            <a:pPr marL="514350" indent="-514350">
              <a:spcBef>
                <a:spcPct val="0"/>
              </a:spcBef>
              <a:buFontTx/>
              <a:buAutoNum type="arabicPeriod" startAt="3"/>
              <a:defRPr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  |a</a:t>
            </a:r>
          </a:p>
          <a:p>
            <a:pPr marL="514350" indent="-514350">
              <a:spcBef>
                <a:spcPct val="0"/>
              </a:spcBef>
              <a:buFontTx/>
              <a:buAutoNum type="arabicPeriod" startAt="5"/>
              <a:defRPr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</a:t>
            </a:r>
            <a:r>
              <a:rPr lang="en-GB" b="1" dirty="0" err="1" smtClean="0">
                <a:latin typeface="Courier New" panose="02070309020205020404" pitchFamily="49" charset="0"/>
                <a:sym typeface="Symbol" panose="05050102010706020507" pitchFamily="18" charset="2"/>
              </a:rPr>
              <a:t>Bd</a:t>
            </a: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marL="514350" indent="-514350">
              <a:spcBef>
                <a:spcPct val="0"/>
              </a:spcBef>
              <a:buFontTx/>
              <a:buAutoNum type="arabicPeriod" startAt="5"/>
              <a:defRPr/>
            </a:pPr>
            <a:r>
              <a:rPr lang="en-GB" b="1" dirty="0" smtClean="0">
                <a:latin typeface="Courier New" panose="02070309020205020404" pitchFamily="49" charset="0"/>
                <a:sym typeface="Symbol" panose="05050102010706020507" pitchFamily="18" charset="2"/>
              </a:rPr>
              <a:t>    |e</a:t>
            </a:r>
          </a:p>
          <a:p>
            <a:pPr marL="514350" indent="-514350">
              <a:spcBef>
                <a:spcPct val="0"/>
              </a:spcBef>
              <a:buFontTx/>
              <a:buAutoNum type="arabicPeriod" startAt="5"/>
              <a:defRPr/>
            </a:pPr>
            <a:endParaRPr lang="en-GB" b="1" dirty="0" smtClean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>
              <a:defRPr/>
            </a:pPr>
            <a:endParaRPr lang="en-US" dirty="0" smtClean="0"/>
          </a:p>
        </p:txBody>
      </p:sp>
      <p:graphicFrame>
        <p:nvGraphicFramePr>
          <p:cNvPr id="61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505023"/>
              </p:ext>
            </p:extLst>
          </p:nvPr>
        </p:nvGraphicFramePr>
        <p:xfrm>
          <a:off x="4620126" y="1580016"/>
          <a:ext cx="5847348" cy="4989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3530116" imgH="1564607" progId="Word.Document.8">
                  <p:embed/>
                </p:oleObj>
              </mc:Choice>
              <mc:Fallback>
                <p:oleObj name="Document" r:id="rId3" imgW="3530116" imgH="15646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0126" y="1580016"/>
                        <a:ext cx="5847348" cy="49893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40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GB" dirty="0" smtClean="0"/>
              <a:t>Finding Reductions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762000"/>
            <a:ext cx="8991600" cy="5486400"/>
          </a:xfrm>
        </p:spPr>
        <p:txBody>
          <a:bodyPr/>
          <a:lstStyle/>
          <a:p>
            <a:r>
              <a:rPr lang="en-GB" sz="2400" dirty="0"/>
              <a:t>What are we trying to find?</a:t>
            </a:r>
          </a:p>
          <a:p>
            <a:pPr lvl="1"/>
            <a:r>
              <a:rPr lang="en-GB" sz="2000" dirty="0"/>
              <a:t>A substring </a:t>
            </a:r>
            <a:r>
              <a:rPr lang="en-GB" sz="2000" i="1" dirty="0"/>
              <a:t>b</a:t>
            </a:r>
            <a:r>
              <a:rPr lang="en-GB" sz="2000" dirty="0"/>
              <a:t> that matches the right-side of a production that occurs as one step in the rightmost derivation. Informally, this substring is called a </a:t>
            </a:r>
            <a:r>
              <a:rPr lang="en-GB" sz="2000" b="1" u="sng" dirty="0"/>
              <a:t>handle</a:t>
            </a:r>
            <a:r>
              <a:rPr lang="en-GB" sz="2000" dirty="0"/>
              <a:t>.</a:t>
            </a:r>
          </a:p>
          <a:p>
            <a:r>
              <a:rPr lang="en-GB" sz="2400" dirty="0"/>
              <a:t>Formally, a handle of a right-sentential form </a:t>
            </a:r>
            <a:r>
              <a:rPr lang="en-GB" sz="2400" dirty="0">
                <a:sym typeface="Symbol" panose="05050102010706020507" pitchFamily="18" charset="2"/>
              </a:rPr>
              <a:t></a:t>
            </a:r>
            <a:r>
              <a:rPr lang="en-GB" sz="2400" dirty="0"/>
              <a:t> is a pair </a:t>
            </a:r>
            <a:r>
              <a:rPr lang="en-GB" sz="2400" i="1" dirty="0"/>
              <a:t>&lt;</a:t>
            </a:r>
            <a:r>
              <a:rPr lang="en-GB" sz="2400" i="1" dirty="0" err="1"/>
              <a:t>A</a:t>
            </a:r>
            <a:r>
              <a:rPr lang="en-GB" sz="2400" i="1" dirty="0" err="1">
                <a:sym typeface="Symbol" panose="05050102010706020507" pitchFamily="18" charset="2"/>
              </a:rPr>
              <a:t>b,k</a:t>
            </a:r>
            <a:r>
              <a:rPr lang="en-GB" sz="2400" i="1" dirty="0">
                <a:sym typeface="Symbol" panose="05050102010706020507" pitchFamily="18" charset="2"/>
              </a:rPr>
              <a:t>&gt;</a:t>
            </a:r>
            <a:r>
              <a:rPr lang="en-GB" sz="2400" dirty="0">
                <a:sym typeface="Symbol" panose="05050102010706020507" pitchFamily="18" charset="2"/>
              </a:rPr>
              <a:t> where </a:t>
            </a:r>
            <a:r>
              <a:rPr lang="en-GB" sz="2400" i="1" dirty="0" err="1"/>
              <a:t>A</a:t>
            </a:r>
            <a:r>
              <a:rPr lang="en-GB" sz="2400" i="1" dirty="0" err="1">
                <a:sym typeface="Symbol" panose="05050102010706020507" pitchFamily="18" charset="2"/>
              </a:rPr>
              <a:t>b</a:t>
            </a:r>
            <a:r>
              <a:rPr lang="en-GB" sz="2400" i="1" dirty="0">
                <a:sym typeface="Symbol" panose="05050102010706020507" pitchFamily="18" charset="2"/>
              </a:rPr>
              <a:t>  P</a:t>
            </a:r>
            <a:r>
              <a:rPr lang="en-GB" sz="2400" dirty="0">
                <a:sym typeface="Symbol" panose="05050102010706020507" pitchFamily="18" charset="2"/>
              </a:rPr>
              <a:t> and </a:t>
            </a:r>
            <a:r>
              <a:rPr lang="en-GB" sz="2400" i="1" dirty="0">
                <a:sym typeface="Symbol" panose="05050102010706020507" pitchFamily="18" charset="2"/>
              </a:rPr>
              <a:t>k</a:t>
            </a:r>
            <a:r>
              <a:rPr lang="en-GB" sz="2400" dirty="0">
                <a:sym typeface="Symbol" panose="05050102010706020507" pitchFamily="18" charset="2"/>
              </a:rPr>
              <a:t> is the position in  of </a:t>
            </a:r>
            <a:r>
              <a:rPr lang="en-GB" sz="2400" i="1" dirty="0">
                <a:sym typeface="Symbol" panose="05050102010706020507" pitchFamily="18" charset="2"/>
              </a:rPr>
              <a:t>b</a:t>
            </a:r>
            <a:r>
              <a:rPr lang="en-GB" sz="2400" dirty="0">
                <a:sym typeface="Symbol" panose="05050102010706020507" pitchFamily="18" charset="2"/>
              </a:rPr>
              <a:t>’s rightmost symbol.</a:t>
            </a:r>
          </a:p>
          <a:p>
            <a:pPr>
              <a:buFontTx/>
              <a:buNone/>
            </a:pPr>
            <a:r>
              <a:rPr lang="en-GB" sz="2400" dirty="0">
                <a:sym typeface="Symbol" panose="05050102010706020507" pitchFamily="18" charset="2"/>
              </a:rPr>
              <a:t>	</a:t>
            </a:r>
            <a:r>
              <a:rPr lang="en-GB" sz="2000" i="1" dirty="0">
                <a:sym typeface="Symbol" panose="05050102010706020507" pitchFamily="18" charset="2"/>
              </a:rPr>
              <a:t>(right-sentential form: a sentential form that occurs in some rightmost derivation).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Because  is a right-sentential form, the substring to the right of a handle contains only terminal symbols. Therefore, the parser doesn’t need to scan past the handle.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If a grammar is unambiguous, then every right-sentential form has a unique handle (sketch of proof by definition: if unambiguous then rightmost derivation is unique; then there is unique production at each step to produce a sentential form; then there is a unique position at which the rule is applied; hence, unique handle).</a:t>
            </a:r>
          </a:p>
          <a:p>
            <a:pPr lvl="1">
              <a:buFontTx/>
              <a:buNone/>
            </a:pPr>
            <a:r>
              <a:rPr lang="en-GB" sz="2000" dirty="0">
                <a:sym typeface="Symbol" panose="05050102010706020507" pitchFamily="18" charset="2"/>
              </a:rPr>
              <a:t>	</a:t>
            </a:r>
            <a:r>
              <a:rPr lang="en-GB" sz="2200" b="1" dirty="0">
                <a:sym typeface="Symbol" panose="05050102010706020507" pitchFamily="18" charset="2"/>
              </a:rPr>
              <a:t>If we can find those handles, we can build a derivation!</a:t>
            </a:r>
          </a:p>
        </p:txBody>
      </p:sp>
    </p:spTree>
    <p:extLst>
      <p:ext uri="{BB962C8B-B14F-4D97-AF65-F5344CB8AC3E}">
        <p14:creationId xmlns:p14="http://schemas.microsoft.com/office/powerpoint/2010/main" val="1623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67B1A3-837F-4D2B-B011-3AA18C792253}" type="datetime5">
              <a:rPr lang="en-GB" sz="1400"/>
              <a:pPr>
                <a:spcBef>
                  <a:spcPct val="0"/>
                </a:spcBef>
                <a:buFontTx/>
                <a:buNone/>
              </a:pPr>
              <a:t>22-Dec-20</a:t>
            </a:fld>
            <a:endParaRPr lang="en-GB" sz="140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1400"/>
              <a:t>COMP36512 Lecture 9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CB745-3129-4631-AA2B-3507525AC666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838200"/>
          </a:xfrm>
        </p:spPr>
        <p:txBody>
          <a:bodyPr/>
          <a:lstStyle/>
          <a:p>
            <a:r>
              <a:rPr lang="en-GB" smtClean="0"/>
              <a:t>Motivating Example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914400"/>
            <a:ext cx="8286750" cy="5181600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GB" sz="2400"/>
              <a:t>Given the grammar of the left-hand side below, find a rightmost derivation for </a:t>
            </a:r>
            <a:r>
              <a:rPr lang="en-GB" sz="2400" i="1"/>
              <a:t>x – 2*y</a:t>
            </a:r>
            <a:r>
              <a:rPr lang="en-GB" sz="2400"/>
              <a:t> (starting from Goal there is only one, the grammar is not ambiguous!). In each step, identify the handle.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sz="2400"/>
              <a:t>1</a:t>
            </a:r>
            <a:r>
              <a:rPr lang="en-GB" sz="2400" i="1"/>
              <a:t>. Goal </a:t>
            </a:r>
            <a:r>
              <a:rPr lang="en-GB" sz="2400" i="1">
                <a:sym typeface="Symbol" panose="05050102010706020507" pitchFamily="18" charset="2"/>
              </a:rPr>
              <a:t> Expr			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2.</a:t>
            </a:r>
            <a:r>
              <a:rPr lang="en-GB" sz="2400" i="1">
                <a:sym typeface="Symbol" panose="05050102010706020507" pitchFamily="18" charset="2"/>
              </a:rPr>
              <a:t>	Expr  Expr + Term</a:t>
            </a:r>
            <a:endParaRPr lang="en-GB" sz="240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3.		   </a:t>
            </a:r>
            <a:r>
              <a:rPr lang="en-GB" sz="2400" i="1">
                <a:sym typeface="Symbol" panose="05050102010706020507" pitchFamily="18" charset="2"/>
              </a:rPr>
              <a:t>|  Expr – Term </a:t>
            </a:r>
            <a:endParaRPr lang="en-GB" sz="2400">
              <a:sym typeface="Symbol" panose="05050102010706020507" pitchFamily="18" charset="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4.		   </a:t>
            </a:r>
            <a:r>
              <a:rPr lang="en-GB" sz="2400" i="1">
                <a:sym typeface="Symbol" panose="05050102010706020507" pitchFamily="18" charset="2"/>
              </a:rPr>
              <a:t>|  Term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5.</a:t>
            </a:r>
            <a:r>
              <a:rPr lang="en-GB" sz="2400" i="1">
                <a:sym typeface="Symbol" panose="05050102010706020507" pitchFamily="18" charset="2"/>
              </a:rPr>
              <a:t> Term  Term * Factor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6. </a:t>
            </a:r>
            <a:r>
              <a:rPr lang="en-GB" sz="2400" i="1">
                <a:sym typeface="Symbol" panose="05050102010706020507" pitchFamily="18" charset="2"/>
              </a:rPr>
              <a:t>	   	   |  Term / Factor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7. </a:t>
            </a:r>
            <a:r>
              <a:rPr lang="en-GB" sz="2400" i="1">
                <a:sym typeface="Symbol" panose="05050102010706020507" pitchFamily="18" charset="2"/>
              </a:rPr>
              <a:t>	    	   |  Factor</a:t>
            </a:r>
            <a:r>
              <a:rPr lang="en-GB" sz="2400">
                <a:sym typeface="Symbol" panose="05050102010706020507" pitchFamily="18" charset="2"/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>
                <a:sym typeface="Symbol" panose="05050102010706020507" pitchFamily="18" charset="2"/>
              </a:rPr>
              <a:t>8. </a:t>
            </a:r>
            <a:r>
              <a:rPr lang="en-GB" sz="2400" i="1">
                <a:sym typeface="Symbol" panose="05050102010706020507" pitchFamily="18" charset="2"/>
              </a:rPr>
              <a:t>Factor  number</a:t>
            </a:r>
            <a:endParaRPr lang="en-GB" sz="2400" i="1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/>
              <a:t>9.</a:t>
            </a:r>
            <a:r>
              <a:rPr lang="en-GB" sz="2800"/>
              <a:t> </a:t>
            </a:r>
            <a:r>
              <a:rPr lang="en-GB" sz="2800" i="1"/>
              <a:t>	    </a:t>
            </a:r>
            <a:r>
              <a:rPr lang="en-GB" sz="2400" i="1"/>
              <a:t>	   | id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800" i="1"/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GB" sz="2800" u="sng"/>
              <a:t>Problem</a:t>
            </a:r>
            <a:r>
              <a:rPr lang="en-GB" sz="2800"/>
              <a:t>: given the sentence </a:t>
            </a:r>
            <a:r>
              <a:rPr lang="en-GB" sz="2800" i="1"/>
              <a:t>x – 2*y</a:t>
            </a:r>
            <a:r>
              <a:rPr lang="en-GB" sz="2800"/>
              <a:t>, find the handles!</a:t>
            </a:r>
          </a:p>
        </p:txBody>
      </p:sp>
      <p:graphicFrame>
        <p:nvGraphicFramePr>
          <p:cNvPr id="8199" name="Object 4"/>
          <p:cNvGraphicFramePr>
            <a:graphicFrameLocks noChangeAspect="1"/>
          </p:cNvGraphicFramePr>
          <p:nvPr/>
        </p:nvGraphicFramePr>
        <p:xfrm>
          <a:off x="5715000" y="2362201"/>
          <a:ext cx="4491038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3" imgW="4552045" imgH="3129729" progId="Word.Document.8">
                  <p:embed/>
                </p:oleObj>
              </mc:Choice>
              <mc:Fallback>
                <p:oleObj name="Document" r:id="rId3" imgW="4552045" imgH="31297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362201"/>
                        <a:ext cx="4491038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3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DC4ED4-3CD6-46B6-B3E1-2A1482C733F7}" type="datetime5">
              <a:rPr lang="en-GB" sz="1400"/>
              <a:pPr>
                <a:spcBef>
                  <a:spcPct val="0"/>
                </a:spcBef>
                <a:buFontTx/>
                <a:buNone/>
              </a:pPr>
              <a:t>22-Dec-20</a:t>
            </a:fld>
            <a:endParaRPr lang="en-GB" sz="14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1400"/>
              <a:t>COMP36512 Lecture 9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EAC3EB-53A3-44BF-886E-3CF03961C112}" type="slidenum">
              <a:rPr lang="en-GB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r>
              <a:rPr lang="en-GB" smtClean="0"/>
              <a:t>A basic bottom-up parser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762000"/>
            <a:ext cx="8915400" cy="5486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z="2400"/>
              <a:t>The process of discovering a handle is called handle pruning.</a:t>
            </a:r>
          </a:p>
          <a:p>
            <a:pPr>
              <a:spcBef>
                <a:spcPct val="0"/>
              </a:spcBef>
            </a:pPr>
            <a:r>
              <a:rPr lang="en-GB" sz="2400"/>
              <a:t>To construct a rightmost derivation, apply the simple algorithm: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</a:t>
            </a:r>
            <a:r>
              <a:rPr lang="en-GB" sz="2400" b="1"/>
              <a:t>for</a:t>
            </a:r>
            <a:r>
              <a:rPr lang="en-GB" sz="2400"/>
              <a:t> </a:t>
            </a:r>
            <a:r>
              <a:rPr lang="en-GB" sz="2400" i="1"/>
              <a:t>i=n</a:t>
            </a:r>
            <a:r>
              <a:rPr lang="en-GB" sz="2400"/>
              <a:t> to </a:t>
            </a:r>
            <a:r>
              <a:rPr lang="en-GB" sz="2400" i="1"/>
              <a:t>1</a:t>
            </a:r>
            <a:r>
              <a:rPr lang="en-GB" sz="2400"/>
              <a:t>, step </a:t>
            </a:r>
            <a:r>
              <a:rPr lang="en-GB" sz="2400" i="1"/>
              <a:t>-1</a:t>
            </a:r>
            <a:endParaRPr lang="en-GB" sz="2400"/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	</a:t>
            </a:r>
            <a:r>
              <a:rPr lang="en-GB" sz="2400" b="1"/>
              <a:t>find</a:t>
            </a:r>
            <a:r>
              <a:rPr lang="en-GB" sz="2400"/>
              <a:t> the handle </a:t>
            </a:r>
            <a:r>
              <a:rPr lang="en-GB" sz="2400" i="1"/>
              <a:t>&lt;A</a:t>
            </a:r>
            <a:r>
              <a:rPr lang="en-GB" sz="2400" i="1">
                <a:sym typeface="Symbol" panose="05050102010706020507" pitchFamily="18" charset="2"/>
              </a:rPr>
              <a:t>b,k&gt;</a:t>
            </a:r>
            <a:r>
              <a:rPr lang="en-GB" sz="2400" i="1" baseline="-25000">
                <a:sym typeface="Symbol" panose="05050102010706020507" pitchFamily="18" charset="2"/>
              </a:rPr>
              <a:t>i</a:t>
            </a:r>
            <a:r>
              <a:rPr lang="en-GB" sz="2400">
                <a:sym typeface="Symbol" panose="05050102010706020507" pitchFamily="18" charset="2"/>
              </a:rPr>
              <a:t> in </a:t>
            </a:r>
            <a:r>
              <a:rPr lang="en-GB" sz="2400" i="1">
                <a:sym typeface="Symbol" panose="05050102010706020507" pitchFamily="18" charset="2"/>
              </a:rPr>
              <a:t></a:t>
            </a:r>
            <a:r>
              <a:rPr lang="en-GB" sz="2400" i="1" baseline="-25000">
                <a:sym typeface="Symbol" panose="05050102010706020507" pitchFamily="18" charset="2"/>
              </a:rPr>
              <a:t>i</a:t>
            </a:r>
            <a:endParaRPr lang="en-GB" sz="2400"/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	</a:t>
            </a:r>
            <a:r>
              <a:rPr lang="en-GB" sz="2400" b="1"/>
              <a:t>replace</a:t>
            </a:r>
            <a:r>
              <a:rPr lang="en-GB" sz="2400"/>
              <a:t> </a:t>
            </a:r>
            <a:r>
              <a:rPr lang="en-GB" sz="2400" i="1"/>
              <a:t>b</a:t>
            </a:r>
            <a:r>
              <a:rPr lang="en-GB" sz="2400"/>
              <a:t> with </a:t>
            </a:r>
            <a:r>
              <a:rPr lang="en-GB" sz="2400" i="1"/>
              <a:t>A</a:t>
            </a:r>
            <a:r>
              <a:rPr lang="en-GB" sz="2400"/>
              <a:t> to generate </a:t>
            </a:r>
            <a:r>
              <a:rPr lang="en-GB" sz="2400" i="1">
                <a:sym typeface="Symbol" panose="05050102010706020507" pitchFamily="18" charset="2"/>
              </a:rPr>
              <a:t></a:t>
            </a:r>
            <a:r>
              <a:rPr lang="en-GB" sz="2400" i="1" baseline="-25000">
                <a:sym typeface="Symbol" panose="05050102010706020507" pitchFamily="18" charset="2"/>
              </a:rPr>
              <a:t>i-1</a:t>
            </a:r>
            <a:endParaRPr lang="en-GB" sz="2400"/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</a:t>
            </a:r>
            <a:r>
              <a:rPr lang="en-GB" sz="2400" i="1"/>
              <a:t>(needs 2n steps, where n is the length of the derivation)</a:t>
            </a:r>
            <a:endParaRPr lang="en-GB" sz="2400"/>
          </a:p>
          <a:p>
            <a:pPr>
              <a:spcBef>
                <a:spcPct val="0"/>
              </a:spcBef>
            </a:pPr>
            <a:r>
              <a:rPr lang="en-GB" sz="2400"/>
              <a:t>One implementation is based on using a stack to hold grammar symbols and an input buffer to hold the string to be parsed. Four operations apply: 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 b="1"/>
              <a:t>shift</a:t>
            </a:r>
            <a:r>
              <a:rPr lang="en-GB" sz="2400"/>
              <a:t>: next input is shifted (pushed) onto the top of the stack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 b="1"/>
              <a:t>reduce</a:t>
            </a:r>
            <a:r>
              <a:rPr lang="en-GB" sz="2400"/>
              <a:t>: right-end of the handle is on the top of the stack; locate left-end of the handle within the stack; pop handle off stack and push appropriate non-terminal left-hand-side symbol.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 b="1"/>
              <a:t>accept</a:t>
            </a:r>
            <a:r>
              <a:rPr lang="en-GB" sz="2400"/>
              <a:t>: terminate parsing and signal success.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 b="1"/>
              <a:t>error</a:t>
            </a:r>
            <a:r>
              <a:rPr lang="en-GB" sz="2400"/>
              <a:t>: call an error recovery routine.</a:t>
            </a:r>
          </a:p>
        </p:txBody>
      </p:sp>
    </p:spTree>
    <p:extLst>
      <p:ext uri="{BB962C8B-B14F-4D97-AF65-F5344CB8AC3E}">
        <p14:creationId xmlns:p14="http://schemas.microsoft.com/office/powerpoint/2010/main" val="35830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1069</Words>
  <Application>Microsoft Office PowerPoint</Application>
  <PresentationFormat>Widescreen</PresentationFormat>
  <Paragraphs>259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Default Design</vt:lpstr>
      <vt:lpstr>1_Default Design</vt:lpstr>
      <vt:lpstr>Document</vt:lpstr>
      <vt:lpstr>Microsoft Word 97 - 2003 Document</vt:lpstr>
      <vt:lpstr>Bottom-up parsing</vt:lpstr>
      <vt:lpstr>Top-Down Parsing:</vt:lpstr>
      <vt:lpstr>Bottom-Up Parsing</vt:lpstr>
      <vt:lpstr>Example:</vt:lpstr>
      <vt:lpstr>Example:</vt:lpstr>
      <vt:lpstr>Input string: abcde</vt:lpstr>
      <vt:lpstr>Finding Reductions</vt:lpstr>
      <vt:lpstr>Motivating Example</vt:lpstr>
      <vt:lpstr>A basic bottom-up parser</vt:lpstr>
      <vt:lpstr>Example: x–2*y</vt:lpstr>
      <vt:lpstr>Example: x/4+2*y</vt:lpstr>
      <vt:lpstr>What can go wrong? (think about the steps with an exclamation mark in the previous slide)</vt:lpstr>
      <vt:lpstr>LR(1) grammars (a beautiful example of applying theory to solve a complex problem in practice) </vt:lpstr>
      <vt:lpstr>LR(1) grammars</vt:lpstr>
      <vt:lpstr>LR Parsing: Background</vt:lpstr>
      <vt:lpstr>LR Parsing: Background</vt:lpstr>
      <vt:lpstr>The Big Picture: Prelude to what follows</vt:lpstr>
      <vt:lpstr>Example</vt:lpstr>
      <vt:lpstr>Example: the expression grammar</vt:lpstr>
      <vt:lpstr>Example: the expression grammar</vt:lpstr>
      <vt:lpstr>PowerPoint Presentation</vt:lpstr>
      <vt:lpstr>PowerPoint Presentation</vt:lpstr>
      <vt:lpstr>Example:</vt:lpstr>
      <vt:lpstr>PowerPoint Presentation</vt:lpstr>
      <vt:lpstr>PowerPoint Presentation</vt:lpstr>
      <vt:lpstr>Example : LR(1) Table Generation</vt:lpstr>
      <vt:lpstr>Example : LR(1) Table Generation</vt:lpstr>
      <vt:lpstr>PowerPoint Presentation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Bottom-up parsing</dc:title>
  <dc:creator>Maram Bani Younes</dc:creator>
  <cp:lastModifiedBy>Maram Bani Younes</cp:lastModifiedBy>
  <cp:revision>8</cp:revision>
  <dcterms:created xsi:type="dcterms:W3CDTF">2020-12-02T08:09:55Z</dcterms:created>
  <dcterms:modified xsi:type="dcterms:W3CDTF">2020-12-22T20:25:03Z</dcterms:modified>
</cp:coreProperties>
</file>